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9"/>
  </p:notesMasterIdLst>
  <p:handoutMasterIdLst>
    <p:handoutMasterId r:id="rId20"/>
  </p:handoutMasterIdLst>
  <p:sldIdLst>
    <p:sldId id="547" r:id="rId2"/>
    <p:sldId id="550" r:id="rId3"/>
    <p:sldId id="639" r:id="rId4"/>
    <p:sldId id="631" r:id="rId5"/>
    <p:sldId id="636" r:id="rId6"/>
    <p:sldId id="632" r:id="rId7"/>
    <p:sldId id="637" r:id="rId8"/>
    <p:sldId id="638" r:id="rId9"/>
    <p:sldId id="635" r:id="rId10"/>
    <p:sldId id="558" r:id="rId11"/>
    <p:sldId id="640" r:id="rId12"/>
    <p:sldId id="633" r:id="rId13"/>
    <p:sldId id="623" r:id="rId14"/>
    <p:sldId id="562" r:id="rId15"/>
    <p:sldId id="554" r:id="rId16"/>
    <p:sldId id="552" r:id="rId17"/>
    <p:sldId id="553" r:id="rId18"/>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6093" autoAdjust="0"/>
    <p:restoredTop sz="94660"/>
  </p:normalViewPr>
  <p:slideViewPr>
    <p:cSldViewPr>
      <p:cViewPr varScale="1">
        <p:scale>
          <a:sx n="86" d="100"/>
          <a:sy n="86" d="100"/>
        </p:scale>
        <p:origin x="-78" y="-30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20" d="100"/>
          <a:sy n="120" d="100"/>
        </p:scale>
        <p:origin x="-2166"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2020-09-17</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9/17/2020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a:t>
            </a:r>
            <a:r>
              <a:rPr lang="en-US" sz="1100" b="0" kern="0" dirty="0" smtClean="0">
                <a:solidFill>
                  <a:srgbClr val="FFFFFF"/>
                </a:solidFill>
                <a:latin typeface="Georgia" panose="02040502050405020303" pitchFamily="18" charset="0"/>
                <a:ea typeface="ＭＳ Ｐゴシック" charset="-128"/>
                <a:cs typeface="Arial" pitchFamily="34" charset="0"/>
              </a:rPr>
              <a:t>. Hiren Patel, Ph.D</a:t>
            </a:r>
            <a:r>
              <a:rPr lang="en-US" sz="1100" b="0" kern="0" dirty="0" smtClean="0">
                <a:solidFill>
                  <a:srgbClr val="FFFFFF"/>
                </a:solidFill>
                <a:latin typeface="Georgia" panose="02040502050405020303" pitchFamily="18" charset="0"/>
                <a:ea typeface="ＭＳ Ｐゴシック" charset="-128"/>
                <a:cs typeface="Arial" pitchFamily="34" charset="0"/>
              </a:rPr>
              <a:t>., </a:t>
            </a:r>
            <a:r>
              <a:rPr lang="en-US" sz="1100" b="0" kern="0" dirty="0" err="1" smtClean="0">
                <a:solidFill>
                  <a:srgbClr val="FFFFFF"/>
                </a:solidFill>
                <a:latin typeface="Georgia" panose="02040502050405020303" pitchFamily="18" charset="0"/>
                <a:ea typeface="ＭＳ Ｐゴシック" charset="-128"/>
                <a:cs typeface="Arial" pitchFamily="34" charset="0"/>
              </a:rPr>
              <a:t>P.Eng</a:t>
            </a:r>
            <a:r>
              <a:rPr lang="en-US" sz="1100" b="0" kern="0" dirty="0" smtClean="0">
                <a:solidFill>
                  <a:srgbClr val="FFFFFF"/>
                </a:solidFill>
                <a:latin typeface="Georgia" panose="02040502050405020303" pitchFamily="18" charset="0"/>
                <a:ea typeface="ＭＳ Ｐゴシック" charset="-128"/>
                <a:cs typeface="Arial" pitchFamily="34" charset="0"/>
              </a:rPr>
              <a:t>.</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Dielt</a:t>
            </a:r>
            <a:r>
              <a:rPr lang="en-US" sz="1100" b="0" kern="0" dirty="0" smtClean="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2020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Member functions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6.xml"/><Relationship Id="rId5" Type="http://schemas.openxmlformats.org/officeDocument/2006/relationships/image" Target="../media/image1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lstStyle/>
          <a:p>
            <a:r>
              <a:rPr lang="en-CA" dirty="0" smtClean="0"/>
              <a:t>Namespaces and</a:t>
            </a:r>
            <a:br>
              <a:rPr lang="en-CA" dirty="0" smtClean="0"/>
            </a:br>
            <a:r>
              <a:rPr lang="en-CA" dirty="0" err="1" smtClean="0">
                <a:latin typeface="Consolas" panose="020B0609020204030204" pitchFamily="49" charset="0"/>
              </a:rPr>
              <a:t>std</a:t>
            </a:r>
            <a:r>
              <a:rPr lang="en-CA" dirty="0" smtClean="0">
                <a:latin typeface="Consolas" panose="020B0609020204030204" pitchFamily="49" charset="0"/>
              </a:rPr>
              <a:t>::</a:t>
            </a:r>
            <a:r>
              <a:rPr lang="en-CA" dirty="0" err="1" smtClean="0">
                <a:latin typeface="Consolas" panose="020B0609020204030204" pitchFamily="49" charset="0"/>
              </a:rPr>
              <a:t>cout</a:t>
            </a:r>
            <a:r>
              <a:rPr lang="en-CA" dirty="0" smtClean="0"/>
              <a:t> and </a:t>
            </a:r>
            <a:r>
              <a:rPr lang="en-CA" dirty="0" err="1" smtClean="0">
                <a:latin typeface="Consolas" panose="020B0609020204030204" pitchFamily="49" charset="0"/>
              </a:rPr>
              <a:t>std</a:t>
            </a:r>
            <a:r>
              <a:rPr lang="en-CA" dirty="0" smtClean="0">
                <a:latin typeface="Consolas" panose="020B0609020204030204" pitchFamily="49" charset="0"/>
              </a:rPr>
              <a:t>::</a:t>
            </a:r>
            <a:r>
              <a:rPr lang="en-CA" dirty="0" err="1" smtClean="0">
                <a:latin typeface="Consolas" panose="020B0609020204030204" pitchFamily="49" charset="0"/>
              </a:rPr>
              <a:t>ostream</a:t>
            </a:r>
            <a:endParaRPr lang="en-CA" dirty="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23400"/>
    </mc:Choice>
    <mc:Fallback>
      <p:transition spd="slow" advTm="23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latin typeface="Consolas" panose="020B0609020204030204" pitchFamily="49" charset="0"/>
              </a:rPr>
              <a:t>cout</a:t>
            </a:r>
            <a:r>
              <a:rPr lang="en-CA" dirty="0" smtClean="0"/>
              <a:t> and </a:t>
            </a:r>
            <a:r>
              <a:rPr lang="en-CA" dirty="0" smtClean="0">
                <a:latin typeface="Consolas" panose="020B0609020204030204" pitchFamily="49" charset="0"/>
              </a:rPr>
              <a:t>clog</a:t>
            </a:r>
            <a:endParaRPr lang="en-CA" dirty="0">
              <a:latin typeface="Consolas" panose="020B0609020204030204" pitchFamily="49" charset="0"/>
            </a:endParaRPr>
          </a:p>
        </p:txBody>
      </p:sp>
      <p:sp>
        <p:nvSpPr>
          <p:cNvPr id="3" name="Content Placeholder 2"/>
          <p:cNvSpPr>
            <a:spLocks noGrp="1"/>
          </p:cNvSpPr>
          <p:nvPr>
            <p:ph idx="1"/>
          </p:nvPr>
        </p:nvSpPr>
        <p:spPr/>
        <p:txBody>
          <a:bodyPr/>
          <a:lstStyle/>
          <a:p>
            <a:r>
              <a:rPr lang="en-CA" dirty="0" smtClean="0"/>
              <a:t>The first </a:t>
            </a:r>
            <a:r>
              <a:rPr lang="en-CA" i="1" dirty="0" smtClean="0"/>
              <a:t>object</a:t>
            </a:r>
            <a:r>
              <a:rPr lang="en-CA" dirty="0" smtClean="0"/>
              <a:t> we saw in this course was:</a:t>
            </a:r>
          </a:p>
          <a:p>
            <a:pPr marL="800100" lvl="2" indent="0">
              <a:buNone/>
            </a:pPr>
            <a:r>
              <a:rPr lang="en-US" dirty="0" smtClean="0">
                <a:latin typeface="Consolas" panose="020B0609020204030204" pitchFamily="49" charset="0"/>
                <a:cs typeface="Consolas" panose="020B0609020204030204" pitchFamily="49" charset="0"/>
              </a:rPr>
              <a:t>namespace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 {</a:t>
            </a:r>
          </a:p>
          <a:p>
            <a:pPr marL="800100" lvl="2" indent="0">
              <a:buNone/>
            </a:pPr>
            <a:r>
              <a:rPr lang="en-US" dirty="0" smtClean="0">
                <a:latin typeface="Consolas" panose="020B0609020204030204" pitchFamily="49" charset="0"/>
                <a:cs typeface="Consolas" panose="020B0609020204030204" pitchFamily="49" charset="0"/>
              </a:rPr>
              <a:t>    // Global variable declaration</a:t>
            </a:r>
            <a:endParaRPr lang="en-US" dirty="0" smtClean="0">
              <a:latin typeface="Consolas" panose="020B0609020204030204" pitchFamily="49" charset="0"/>
              <a:cs typeface="Consolas" panose="020B0609020204030204" pitchFamily="49" charset="0"/>
            </a:endParaRPr>
          </a:p>
          <a:p>
            <a:pPr marL="800100" lvl="2" indent="0">
              <a:buNone/>
            </a:pP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ostream</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cout</a:t>
            </a:r>
            <a:r>
              <a:rPr lang="en-US" dirty="0" smtClean="0">
                <a:latin typeface="Consolas" panose="020B0609020204030204" pitchFamily="49" charset="0"/>
                <a:cs typeface="Consolas" panose="020B0609020204030204" pitchFamily="49" charset="0"/>
              </a:rPr>
              <a:t>;</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ostream</a:t>
            </a:r>
            <a:r>
              <a:rPr lang="en-US" dirty="0" smtClean="0">
                <a:latin typeface="Consolas" panose="020B0609020204030204" pitchFamily="49" charset="0"/>
                <a:cs typeface="Consolas" panose="020B0609020204030204" pitchFamily="49" charset="0"/>
              </a:rPr>
              <a:t> clog;</a:t>
            </a:r>
            <a:endParaRPr lang="en-US" dirty="0" smtClean="0">
              <a:latin typeface="Consolas" panose="020B0609020204030204" pitchFamily="49" charset="0"/>
              <a:cs typeface="Consolas" panose="020B0609020204030204" pitchFamily="49" charset="0"/>
            </a:endParaRPr>
          </a:p>
          <a:p>
            <a:pPr marL="800100" lvl="2" indent="0">
              <a:buNone/>
            </a:pPr>
            <a:r>
              <a:rPr lang="en-US" dirty="0" smtClean="0">
                <a:latin typeface="Consolas" panose="020B0609020204030204" pitchFamily="49" charset="0"/>
              </a:rPr>
              <a:t>}</a:t>
            </a:r>
          </a:p>
          <a:p>
            <a:pPr marL="800100" lvl="2" indent="0">
              <a:buNone/>
            </a:pPr>
            <a:endParaRPr lang="en-US" sz="900" dirty="0">
              <a:latin typeface="Consolas" panose="020B0609020204030204" pitchFamily="49" charset="0"/>
            </a:endParaRPr>
          </a:p>
          <a:p>
            <a:r>
              <a:rPr lang="en-CA" dirty="0" smtClean="0"/>
              <a:t>Another object in the </a:t>
            </a:r>
            <a:r>
              <a:rPr lang="en-CA" dirty="0" err="1" smtClean="0">
                <a:latin typeface="Consolas" panose="020B0609020204030204" pitchFamily="49" charset="0"/>
              </a:rPr>
              <a:t>iostream</a:t>
            </a:r>
            <a:r>
              <a:rPr lang="en-CA" dirty="0" smtClean="0"/>
              <a:t> library is </a:t>
            </a:r>
            <a:r>
              <a:rPr lang="en-CA" dirty="0" smtClean="0">
                <a:latin typeface="Consolas" panose="020B0609020204030204" pitchFamily="49" charset="0"/>
              </a:rPr>
              <a:t>clog</a:t>
            </a:r>
            <a:r>
              <a:rPr lang="en-CA" dirty="0" smtClean="0"/>
              <a:t>:</a:t>
            </a:r>
            <a:endParaRPr lang="en-CA" dirty="0"/>
          </a:p>
          <a:p>
            <a:pPr marL="800100" lvl="2" indent="0">
              <a:buNone/>
            </a:pPr>
            <a:r>
              <a:rPr lang="en-US" dirty="0" err="1" smtClean="0">
                <a:latin typeface="Consolas" panose="020B0609020204030204" pitchFamily="49" charset="0"/>
                <a:cs typeface="Consolas" panose="020B0609020204030204" pitchFamily="49" charset="0"/>
              </a:rPr>
              <a:t>int</a:t>
            </a:r>
            <a:r>
              <a:rPr lang="en-US" dirty="0" smtClean="0">
                <a:latin typeface="Consolas" panose="020B0609020204030204" pitchFamily="49" charset="0"/>
                <a:cs typeface="Consolas" panose="020B0609020204030204" pitchFamily="49" charset="0"/>
              </a:rPr>
              <a:t> main() {</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cout</a:t>
            </a:r>
            <a:r>
              <a:rPr lang="en-US" dirty="0" smtClean="0">
                <a:latin typeface="Consolas" panose="020B0609020204030204" pitchFamily="49" charset="0"/>
              </a:rPr>
              <a:t> &lt;&lt; "This is printed to the console"</a:t>
            </a:r>
          </a:p>
          <a:p>
            <a:pPr marL="800100" lvl="2" indent="0">
              <a:buNone/>
            </a:pPr>
            <a:r>
              <a:rPr lang="en-US" dirty="0" smtClean="0">
                <a:latin typeface="Consolas" panose="020B0609020204030204" pitchFamily="49" charset="0"/>
              </a:rPr>
              <a:t>              &lt;&lt;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endl</a:t>
            </a:r>
            <a:r>
              <a:rPr lang="en-US" dirty="0" smtClean="0">
                <a:latin typeface="Consolas" panose="020B0609020204030204" pitchFamily="49" charset="0"/>
              </a:rPr>
              <a:t>;</a:t>
            </a:r>
          </a:p>
          <a:p>
            <a:pPr marL="800100" lvl="2" indent="0">
              <a:buNone/>
            </a:pPr>
            <a:r>
              <a:rPr lang="en-US" dirty="0" smtClean="0"/>
              <a:t>  </a:t>
            </a: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::clog </a:t>
            </a:r>
            <a:r>
              <a:rPr lang="en-US" dirty="0">
                <a:latin typeface="Consolas" panose="020B0609020204030204" pitchFamily="49" charset="0"/>
              </a:rPr>
              <a:t>&lt;&lt; "This </a:t>
            </a:r>
            <a:r>
              <a:rPr lang="en-US" dirty="0" smtClean="0">
                <a:latin typeface="Consolas" panose="020B0609020204030204" pitchFamily="49" charset="0"/>
              </a:rPr>
              <a:t>can be redirected to a log file"</a:t>
            </a:r>
            <a:endParaRPr lang="en-US" dirty="0">
              <a:latin typeface="Consolas" panose="020B0609020204030204" pitchFamily="49" charset="0"/>
            </a:endParaRPr>
          </a:p>
          <a:p>
            <a:pPr marL="800100" lvl="2" indent="0">
              <a:buNone/>
            </a:pPr>
            <a:r>
              <a:rPr lang="en-US" dirty="0">
                <a:latin typeface="Consolas" panose="020B0609020204030204" pitchFamily="49" charset="0"/>
              </a:rPr>
              <a:t>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smtClean="0">
                <a:latin typeface="Consolas" panose="020B0609020204030204" pitchFamily="49" charset="0"/>
              </a:rPr>
              <a:t>;</a:t>
            </a:r>
          </a:p>
          <a:p>
            <a:pPr marL="800100" lvl="2" indent="0">
              <a:buNone/>
            </a:pPr>
            <a:endParaRPr lang="en-US" sz="900" dirty="0" smtClean="0">
              <a:latin typeface="Consolas" panose="020B0609020204030204" pitchFamily="49" charset="0"/>
            </a:endParaRPr>
          </a:p>
          <a:p>
            <a:pPr marL="800100" lvl="2" indent="0">
              <a:buNone/>
            </a:pPr>
            <a:r>
              <a:rPr lang="en-US" dirty="0" smtClean="0">
                <a:latin typeface="Consolas" panose="020B0609020204030204" pitchFamily="49" charset="0"/>
              </a:rPr>
              <a:t>    return 0;</a:t>
            </a:r>
          </a:p>
          <a:p>
            <a:pPr marL="800100" lvl="2" indent="0">
              <a:buNone/>
            </a:pPr>
            <a:r>
              <a:rPr lang="en-US" dirty="0">
                <a:latin typeface="Consolas" panose="020B0609020204030204" pitchFamily="49" charset="0"/>
              </a:rPr>
              <a:t>}</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69488"/>
    </mc:Choice>
    <mc:Fallback>
      <p:transition spd="slow" advTm="69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endl</a:t>
            </a:r>
            <a:endParaRPr lang="en-CA" dirty="0">
              <a:latin typeface="Consolas" panose="020B0609020204030204" pitchFamily="49" charset="0"/>
            </a:endParaRPr>
          </a:p>
        </p:txBody>
      </p:sp>
      <p:sp>
        <p:nvSpPr>
          <p:cNvPr id="3" name="Content Placeholder 2"/>
          <p:cNvSpPr>
            <a:spLocks noGrp="1"/>
          </p:cNvSpPr>
          <p:nvPr>
            <p:ph idx="1"/>
          </p:nvPr>
        </p:nvSpPr>
        <p:spPr/>
        <p:txBody>
          <a:bodyPr/>
          <a:lstStyle/>
          <a:p>
            <a:r>
              <a:rPr lang="en-CA" dirty="0" smtClean="0"/>
              <a:t>The next </a:t>
            </a:r>
            <a:r>
              <a:rPr lang="en-CA" dirty="0" smtClean="0"/>
              <a:t>identifier from the standard library is </a:t>
            </a:r>
            <a:r>
              <a:rPr lang="en-CA" dirty="0" err="1" smtClean="0">
                <a:latin typeface="Consolas" panose="020B0609020204030204" pitchFamily="49" charset="0"/>
              </a:rPr>
              <a:t>std</a:t>
            </a:r>
            <a:r>
              <a:rPr lang="en-CA" dirty="0" smtClean="0">
                <a:latin typeface="Consolas" panose="020B0609020204030204" pitchFamily="49" charset="0"/>
              </a:rPr>
              <a:t>::</a:t>
            </a:r>
            <a:r>
              <a:rPr lang="en-CA" dirty="0" err="1" smtClean="0">
                <a:latin typeface="Consolas" panose="020B0609020204030204" pitchFamily="49" charset="0"/>
              </a:rPr>
              <a:t>endl</a:t>
            </a:r>
            <a:endParaRPr lang="en-US" dirty="0" smtClean="0">
              <a:latin typeface="Consolas" panose="020B0609020204030204" pitchFamily="49" charset="0"/>
            </a:endParaRPr>
          </a:p>
          <a:p>
            <a:pPr lvl="1"/>
            <a:r>
              <a:rPr lang="en-CA" dirty="0" smtClean="0"/>
              <a:t>This is actually a function:</a:t>
            </a:r>
          </a:p>
          <a:p>
            <a:pPr marL="1257300" lvl="3" indent="0">
              <a:buNone/>
            </a:pPr>
            <a:r>
              <a:rPr lang="en-US" sz="1800" dirty="0" smtClean="0">
                <a:latin typeface="Consolas" panose="020B0609020204030204" pitchFamily="49" charset="0"/>
                <a:cs typeface="Consolas" panose="020B0609020204030204" pitchFamily="49" charset="0"/>
              </a:rPr>
              <a:t>namespace </a:t>
            </a:r>
            <a:r>
              <a:rPr lang="en-US" sz="1800" dirty="0" err="1">
                <a:latin typeface="Consolas" panose="020B0609020204030204" pitchFamily="49" charset="0"/>
                <a:cs typeface="Consolas" panose="020B0609020204030204" pitchFamily="49" charset="0"/>
              </a:rPr>
              <a:t>std</a:t>
            </a:r>
            <a:r>
              <a:rPr lang="en-US" sz="1800" dirty="0">
                <a:latin typeface="Consolas" panose="020B0609020204030204" pitchFamily="49" charset="0"/>
                <a:cs typeface="Consolas" panose="020B0609020204030204" pitchFamily="49" charset="0"/>
              </a:rPr>
              <a:t> {</a:t>
            </a:r>
          </a:p>
          <a:p>
            <a:pPr marL="1257300" lvl="3" indent="0">
              <a:buNone/>
            </a:pPr>
            <a:r>
              <a:rPr lang="en-US" sz="1800" dirty="0">
                <a:latin typeface="Consolas" panose="020B0609020204030204" pitchFamily="49" charset="0"/>
                <a:cs typeface="Consolas" panose="020B0609020204030204" pitchFamily="49" charset="0"/>
              </a:rPr>
              <a:t>    // </a:t>
            </a:r>
            <a:r>
              <a:rPr lang="en-US" sz="1800" dirty="0" smtClean="0">
                <a:latin typeface="Consolas" panose="020B0609020204030204" pitchFamily="49" charset="0"/>
                <a:cs typeface="Consolas" panose="020B0609020204030204" pitchFamily="49" charset="0"/>
              </a:rPr>
              <a:t>Function declaration</a:t>
            </a:r>
            <a:endParaRPr lang="en-US" sz="1800" dirty="0">
              <a:latin typeface="Consolas" panose="020B0609020204030204" pitchFamily="49" charset="0"/>
              <a:cs typeface="Consolas" panose="020B0609020204030204" pitchFamily="49" charset="0"/>
            </a:endParaRPr>
          </a:p>
          <a:p>
            <a:pPr marL="1257300" lvl="3" indent="0">
              <a:buNone/>
            </a:pPr>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ostream</a:t>
            </a:r>
            <a:r>
              <a:rPr lang="en-US" sz="1800" dirty="0">
                <a:latin typeface="Consolas" panose="020B0609020204030204" pitchFamily="49" charset="0"/>
                <a:cs typeface="Consolas" panose="020B0609020204030204" pitchFamily="49" charset="0"/>
              </a:rPr>
              <a:t> </a:t>
            </a:r>
            <a:r>
              <a:rPr lang="en-US" sz="1800" dirty="0" smtClean="0">
                <a:latin typeface="Consolas" panose="020B0609020204030204" pitchFamily="49" charset="0"/>
                <a:cs typeface="Consolas" panose="020B0609020204030204" pitchFamily="49" charset="0"/>
              </a:rPr>
              <a:t>&amp;</a:t>
            </a:r>
            <a:r>
              <a:rPr lang="en-US" sz="1800" dirty="0" err="1" smtClean="0">
                <a:latin typeface="Consolas" panose="020B0609020204030204" pitchFamily="49" charset="0"/>
                <a:cs typeface="Consolas" panose="020B0609020204030204" pitchFamily="49" charset="0"/>
              </a:rPr>
              <a:t>endl</a:t>
            </a:r>
            <a:r>
              <a:rPr lang="en-US" sz="1800" dirty="0" smtClean="0">
                <a:latin typeface="Consolas" panose="020B0609020204030204" pitchFamily="49" charset="0"/>
                <a:cs typeface="Consolas" panose="020B0609020204030204" pitchFamily="49" charset="0"/>
              </a:rPr>
              <a:t>( </a:t>
            </a:r>
            <a:r>
              <a:rPr lang="en-US" sz="1800" dirty="0" err="1" smtClean="0">
                <a:latin typeface="Consolas" panose="020B0609020204030204" pitchFamily="49" charset="0"/>
                <a:cs typeface="Consolas" panose="020B0609020204030204" pitchFamily="49" charset="0"/>
              </a:rPr>
              <a:t>ostream</a:t>
            </a:r>
            <a:r>
              <a:rPr lang="en-US" sz="1800" dirty="0" smtClean="0">
                <a:latin typeface="Consolas" panose="020B0609020204030204" pitchFamily="49" charset="0"/>
                <a:cs typeface="Consolas" panose="020B0609020204030204" pitchFamily="49" charset="0"/>
              </a:rPr>
              <a:t> &amp;out );</a:t>
            </a:r>
            <a:endParaRPr lang="en-US" sz="1800" dirty="0">
              <a:latin typeface="Consolas" panose="020B0609020204030204" pitchFamily="49" charset="0"/>
              <a:cs typeface="Consolas" panose="020B0609020204030204" pitchFamily="49" charset="0"/>
            </a:endParaRPr>
          </a:p>
          <a:p>
            <a:pPr marL="1257300" lvl="3" indent="0">
              <a:buNone/>
            </a:pPr>
            <a:r>
              <a:rPr lang="en-US" sz="1800" dirty="0">
                <a:latin typeface="Consolas" panose="020B0609020204030204" pitchFamily="49" charset="0"/>
              </a:rPr>
              <a:t>}</a:t>
            </a:r>
            <a:endParaRPr lang="en-CA" sz="1800" dirty="0"/>
          </a:p>
          <a:p>
            <a:pPr marL="457200" lvl="1" indent="0">
              <a:buNone/>
            </a:pPr>
            <a:endParaRPr lang="en-CA" dirty="0" smtClean="0">
              <a:solidFill>
                <a:prstClr val="black"/>
              </a:solidFill>
            </a:endParaRPr>
          </a:p>
          <a:p>
            <a:pPr lvl="1"/>
            <a:r>
              <a:rPr lang="en-CA" dirty="0" smtClean="0">
                <a:solidFill>
                  <a:prstClr val="black"/>
                </a:solidFill>
              </a:rPr>
              <a:t>It takes an </a:t>
            </a:r>
            <a:r>
              <a:rPr lang="en-CA" dirty="0" err="1" smtClean="0">
                <a:solidFill>
                  <a:prstClr val="black"/>
                </a:solidFill>
                <a:latin typeface="Consolas" panose="020B0609020204030204" pitchFamily="49" charset="0"/>
              </a:rPr>
              <a:t>ostream</a:t>
            </a:r>
            <a:r>
              <a:rPr lang="en-CA" dirty="0" smtClean="0">
                <a:solidFill>
                  <a:prstClr val="black"/>
                </a:solidFill>
              </a:rPr>
              <a:t> object as an argument by reference,</a:t>
            </a:r>
          </a:p>
          <a:p>
            <a:pPr marL="457200" lvl="1" indent="0">
              <a:buNone/>
            </a:pPr>
            <a:r>
              <a:rPr lang="en-US" dirty="0">
                <a:solidFill>
                  <a:prstClr val="black"/>
                </a:solidFill>
              </a:rPr>
              <a:t>	</a:t>
            </a:r>
            <a:r>
              <a:rPr lang="en-US" dirty="0" smtClean="0">
                <a:solidFill>
                  <a:prstClr val="black"/>
                </a:solidFill>
              </a:rPr>
              <a:t>and returns (presumably the same object) by reference</a:t>
            </a:r>
          </a:p>
          <a:p>
            <a:pPr lvl="1"/>
            <a:endParaRPr lang="en-US" dirty="0">
              <a:solidFill>
                <a:prstClr val="black"/>
              </a:solidFill>
            </a:endParaRPr>
          </a:p>
          <a:p>
            <a:r>
              <a:rPr lang="en-US" dirty="0" smtClean="0">
                <a:solidFill>
                  <a:prstClr val="black"/>
                </a:solidFill>
              </a:rPr>
              <a:t>When </a:t>
            </a:r>
            <a:r>
              <a:rPr lang="en-US" dirty="0" err="1" smtClean="0">
                <a:solidFill>
                  <a:prstClr val="black"/>
                </a:solidFill>
                <a:latin typeface="Consolas" panose="020B0609020204030204" pitchFamily="49" charset="0"/>
              </a:rPr>
              <a:t>std</a:t>
            </a:r>
            <a:r>
              <a:rPr lang="en-US" dirty="0" smtClean="0">
                <a:solidFill>
                  <a:prstClr val="black"/>
                </a:solidFill>
                <a:latin typeface="Consolas" panose="020B0609020204030204" pitchFamily="49" charset="0"/>
              </a:rPr>
              <a:t>::</a:t>
            </a:r>
            <a:r>
              <a:rPr lang="en-US" dirty="0" err="1" smtClean="0">
                <a:solidFill>
                  <a:prstClr val="black"/>
                </a:solidFill>
                <a:latin typeface="Consolas" panose="020B0609020204030204" pitchFamily="49" charset="0"/>
              </a:rPr>
              <a:t>cout</a:t>
            </a:r>
            <a:r>
              <a:rPr lang="en-US" dirty="0" smtClean="0">
                <a:solidFill>
                  <a:prstClr val="black"/>
                </a:solidFill>
                <a:latin typeface="Consolas" panose="020B0609020204030204" pitchFamily="49" charset="0"/>
              </a:rPr>
              <a:t> </a:t>
            </a:r>
            <a:r>
              <a:rPr lang="en-US" dirty="0" smtClean="0">
                <a:solidFill>
                  <a:prstClr val="black"/>
                </a:solidFill>
              </a:rPr>
              <a:t>sees a right-hand operand that is </a:t>
            </a:r>
            <a:r>
              <a:rPr lang="en-US" dirty="0" err="1" smtClean="0">
                <a:solidFill>
                  <a:prstClr val="black"/>
                </a:solidFill>
                <a:latin typeface="Consolas" panose="020B0609020204030204" pitchFamily="49" charset="0"/>
              </a:rPr>
              <a:t>std</a:t>
            </a:r>
            <a:r>
              <a:rPr lang="en-US" dirty="0" smtClean="0">
                <a:solidFill>
                  <a:prstClr val="black"/>
                </a:solidFill>
                <a:latin typeface="Consolas" panose="020B0609020204030204" pitchFamily="49" charset="0"/>
              </a:rPr>
              <a:t>::</a:t>
            </a:r>
            <a:r>
              <a:rPr lang="en-US" dirty="0" err="1" smtClean="0">
                <a:solidFill>
                  <a:prstClr val="black"/>
                </a:solidFill>
                <a:latin typeface="Consolas" panose="020B0609020204030204" pitchFamily="49" charset="0"/>
              </a:rPr>
              <a:t>endl</a:t>
            </a:r>
            <a:r>
              <a:rPr lang="en-US" dirty="0" smtClean="0">
                <a:solidFill>
                  <a:prstClr val="black"/>
                </a:solidFill>
              </a:rPr>
              <a:t>,</a:t>
            </a:r>
          </a:p>
          <a:p>
            <a:pPr marL="0" indent="0">
              <a:buNone/>
            </a:pPr>
            <a:r>
              <a:rPr lang="en-US" dirty="0">
                <a:solidFill>
                  <a:prstClr val="black"/>
                </a:solidFill>
              </a:rPr>
              <a:t>	</a:t>
            </a:r>
            <a:r>
              <a:rPr lang="en-US" dirty="0" smtClean="0">
                <a:solidFill>
                  <a:prstClr val="black"/>
                </a:solidFill>
              </a:rPr>
              <a:t>it actually calls </a:t>
            </a:r>
            <a:r>
              <a:rPr lang="en-US" dirty="0" err="1" smtClean="0">
                <a:solidFill>
                  <a:prstClr val="black"/>
                </a:solidFill>
                <a:latin typeface="Consolas" panose="020B0609020204030204" pitchFamily="49" charset="0"/>
              </a:rPr>
              <a:t>std</a:t>
            </a:r>
            <a:r>
              <a:rPr lang="en-US" dirty="0" smtClean="0">
                <a:solidFill>
                  <a:prstClr val="black"/>
                </a:solidFill>
                <a:latin typeface="Consolas" panose="020B0609020204030204" pitchFamily="49" charset="0"/>
              </a:rPr>
              <a:t>::</a:t>
            </a:r>
            <a:r>
              <a:rPr lang="en-US" dirty="0" err="1" smtClean="0">
                <a:solidFill>
                  <a:prstClr val="black"/>
                </a:solidFill>
                <a:latin typeface="Consolas" panose="020B0609020204030204" pitchFamily="49" charset="0"/>
              </a:rPr>
              <a:t>endl</a:t>
            </a:r>
            <a:r>
              <a:rPr lang="en-US" dirty="0" smtClean="0">
                <a:solidFill>
                  <a:prstClr val="black"/>
                </a:solidFill>
                <a:latin typeface="Consolas" panose="020B0609020204030204" pitchFamily="49" charset="0"/>
              </a:rPr>
              <a:t>( </a:t>
            </a:r>
            <a:r>
              <a:rPr lang="en-US" dirty="0" err="1" smtClean="0">
                <a:solidFill>
                  <a:prstClr val="black"/>
                </a:solidFill>
                <a:latin typeface="Consolas" panose="020B0609020204030204" pitchFamily="49" charset="0"/>
              </a:rPr>
              <a:t>std</a:t>
            </a:r>
            <a:r>
              <a:rPr lang="en-US" dirty="0" smtClean="0">
                <a:solidFill>
                  <a:prstClr val="black"/>
                </a:solidFill>
                <a:latin typeface="Consolas" panose="020B0609020204030204" pitchFamily="49" charset="0"/>
              </a:rPr>
              <a:t>::</a:t>
            </a:r>
            <a:r>
              <a:rPr lang="en-US" dirty="0" err="1" smtClean="0">
                <a:solidFill>
                  <a:prstClr val="black"/>
                </a:solidFill>
                <a:latin typeface="Consolas" panose="020B0609020204030204" pitchFamily="49" charset="0"/>
              </a:rPr>
              <a:t>cout</a:t>
            </a:r>
            <a:r>
              <a:rPr lang="en-US" dirty="0" smtClean="0">
                <a:solidFill>
                  <a:prstClr val="black"/>
                </a:solidFill>
                <a:latin typeface="Consolas" panose="020B0609020204030204" pitchFamily="49" charset="0"/>
              </a:rPr>
              <a:t> )</a:t>
            </a:r>
            <a:endParaRPr lang="en-CA" dirty="0" smtClean="0">
              <a:latin typeface="Consolas" panose="020B0609020204030204" pitchFamily="49"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35293773"/>
      </p:ext>
    </p:extLst>
  </p:cSld>
  <p:clrMapOvr>
    <a:masterClrMapping/>
  </p:clrMapOvr>
  <mc:AlternateContent xmlns:mc="http://schemas.openxmlformats.org/markup-compatibility/2006">
    <mc:Choice xmlns:p14="http://schemas.microsoft.com/office/powerpoint/2010/main" Requires="p14">
      <p:transition spd="slow" p14:dur="2000" advTm="69310"/>
    </mc:Choice>
    <mc:Fallback>
      <p:transition spd="slow" advTm="69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endParaRPr lang="en-CA" dirty="0"/>
          </a:p>
        </p:txBody>
      </p:sp>
      <p:sp>
        <p:nvSpPr>
          <p:cNvPr id="3" name="Content Placeholder 2"/>
          <p:cNvSpPr>
            <a:spLocks noGrp="1"/>
          </p:cNvSpPr>
          <p:nvPr>
            <p:ph idx="1"/>
          </p:nvPr>
        </p:nvSpPr>
        <p:spPr/>
        <p:txBody>
          <a:bodyPr/>
          <a:lstStyle/>
          <a:p>
            <a:r>
              <a:rPr lang="en-US" dirty="0" smtClean="0"/>
              <a:t>You can author a function like this:</a:t>
            </a:r>
            <a:endParaRPr lang="en-CA" dirty="0"/>
          </a:p>
          <a:p>
            <a:pPr marL="800100" lvl="2" indent="0">
              <a:buNone/>
            </a:pP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ostream</a:t>
            </a:r>
            <a:r>
              <a:rPr lang="en-US" dirty="0" smtClean="0">
                <a:latin typeface="Consolas" panose="020B0609020204030204" pitchFamily="49" charset="0"/>
                <a:cs typeface="Consolas" panose="020B0609020204030204" pitchFamily="49" charset="0"/>
              </a:rPr>
              <a:t> &amp;bob(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ostream</a:t>
            </a:r>
            <a:r>
              <a:rPr lang="en-US" dirty="0" smtClean="0">
                <a:latin typeface="Consolas" panose="020B0609020204030204" pitchFamily="49" charset="0"/>
                <a:cs typeface="Consolas" panose="020B0609020204030204" pitchFamily="49" charset="0"/>
              </a:rPr>
              <a:t> &amp;out );</a:t>
            </a:r>
          </a:p>
          <a:p>
            <a:pPr marL="800100" lvl="2" indent="0">
              <a:buNone/>
            </a:pPr>
            <a:endParaRPr lang="en-US" dirty="0" smtClean="0">
              <a:latin typeface="Consolas" panose="020B0609020204030204" pitchFamily="49" charset="0"/>
              <a:cs typeface="Consolas" panose="020B0609020204030204" pitchFamily="49" charset="0"/>
            </a:endParaRPr>
          </a:p>
          <a:p>
            <a:pPr marL="800100" lvl="2" indent="0">
              <a:buNone/>
            </a:pPr>
            <a:r>
              <a:rPr lang="en-US" dirty="0" err="1">
                <a:latin typeface="Consolas" panose="020B0609020204030204" pitchFamily="49" charset="0"/>
                <a:cs typeface="Consolas" panose="020B0609020204030204" pitchFamily="49" charset="0"/>
              </a:rPr>
              <a:t>std</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ostream</a:t>
            </a:r>
            <a:r>
              <a:rPr lang="en-US" dirty="0">
                <a:latin typeface="Consolas" panose="020B0609020204030204" pitchFamily="49" charset="0"/>
                <a:cs typeface="Consolas" panose="020B0609020204030204" pitchFamily="49" charset="0"/>
              </a:rPr>
              <a:t> &amp;bob( </a:t>
            </a:r>
            <a:r>
              <a:rPr lang="en-US" dirty="0" err="1">
                <a:latin typeface="Consolas" panose="020B0609020204030204" pitchFamily="49" charset="0"/>
                <a:cs typeface="Consolas" panose="020B0609020204030204" pitchFamily="49" charset="0"/>
              </a:rPr>
              <a:t>std</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ostream</a:t>
            </a:r>
            <a:r>
              <a:rPr lang="en-US" dirty="0">
                <a:latin typeface="Consolas" panose="020B0609020204030204" pitchFamily="49" charset="0"/>
                <a:cs typeface="Consolas" panose="020B0609020204030204" pitchFamily="49" charset="0"/>
              </a:rPr>
              <a:t> &amp;out </a:t>
            </a:r>
            <a:r>
              <a:rPr lang="en-US" dirty="0" smtClean="0">
                <a:latin typeface="Consolas" panose="020B0609020204030204" pitchFamily="49" charset="0"/>
                <a:cs typeface="Consolas" panose="020B0609020204030204" pitchFamily="49" charset="0"/>
              </a:rPr>
              <a:t>) {</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out &lt;&lt; "Bob!!!";</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return out;</a:t>
            </a:r>
            <a:endParaRPr lang="en-US" dirty="0">
              <a:latin typeface="Consolas" panose="020B0609020204030204" pitchFamily="49" charset="0"/>
              <a:cs typeface="Consolas" panose="020B0609020204030204" pitchFamily="49" charset="0"/>
            </a:endParaRPr>
          </a:p>
          <a:p>
            <a:pPr marL="800100" lvl="2" indent="0">
              <a:buNone/>
            </a:pPr>
            <a:r>
              <a:rPr lang="en-US" dirty="0" smtClean="0">
                <a:latin typeface="Consolas" panose="020B0609020204030204" pitchFamily="49" charset="0"/>
              </a:rPr>
              <a:t>}</a:t>
            </a:r>
          </a:p>
          <a:p>
            <a:pPr marL="800100" lvl="2" indent="0">
              <a:buNone/>
            </a:pPr>
            <a:endParaRPr lang="en-US" dirty="0">
              <a:latin typeface="Consolas" panose="020B0609020204030204" pitchFamily="49" charset="0"/>
            </a:endParaRPr>
          </a:p>
          <a:p>
            <a:r>
              <a:rPr lang="en-US" dirty="0" smtClean="0"/>
              <a:t>You can then use this function:</a:t>
            </a:r>
            <a:endParaRPr lang="en-CA" dirty="0"/>
          </a:p>
          <a:p>
            <a:pPr marL="800100" lvl="2" indent="0">
              <a:buNone/>
            </a:pPr>
            <a:r>
              <a:rPr lang="en-US" dirty="0" err="1" smtClean="0">
                <a:latin typeface="Consolas" panose="020B0609020204030204" pitchFamily="49" charset="0"/>
                <a:cs typeface="Consolas" panose="020B0609020204030204" pitchFamily="49" charset="0"/>
              </a:rPr>
              <a:t>int</a:t>
            </a:r>
            <a:r>
              <a:rPr lang="en-US" dirty="0" smtClean="0">
                <a:latin typeface="Consolas" panose="020B0609020204030204" pitchFamily="49" charset="0"/>
                <a:cs typeface="Consolas" panose="020B0609020204030204" pitchFamily="49" charset="0"/>
              </a:rPr>
              <a:t> main() {</a:t>
            </a:r>
          </a:p>
          <a:p>
            <a:pPr marL="800100" lvl="2" indent="0">
              <a:buNone/>
            </a:pP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cout</a:t>
            </a:r>
            <a:r>
              <a:rPr lang="en-US" dirty="0" smtClean="0">
                <a:latin typeface="Consolas" panose="020B0609020204030204" pitchFamily="49" charset="0"/>
                <a:cs typeface="Consolas" panose="020B0609020204030204" pitchFamily="49" charset="0"/>
              </a:rPr>
              <a:t> &lt;&lt; bob &lt;&lt;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endl</a:t>
            </a:r>
            <a:r>
              <a:rPr lang="en-US" dirty="0" smtClean="0">
                <a:latin typeface="Consolas" panose="020B0609020204030204" pitchFamily="49" charset="0"/>
                <a:cs typeface="Consolas" panose="020B0609020204030204" pitchFamily="49" charset="0"/>
              </a:rPr>
              <a:t>;</a:t>
            </a:r>
            <a:endParaRPr lang="en-US" dirty="0">
              <a:latin typeface="Consolas" panose="020B0609020204030204" pitchFamily="49" charset="0"/>
              <a:cs typeface="Consolas" panose="020B0609020204030204" pitchFamily="49" charset="0"/>
            </a:endParaRPr>
          </a:p>
          <a:p>
            <a:pPr marL="800100" lvl="2" indent="0">
              <a:buNone/>
            </a:pPr>
            <a:endParaRPr lang="en-US" dirty="0" smtClean="0">
              <a:latin typeface="Consolas" panose="020B0609020204030204" pitchFamily="49" charset="0"/>
              <a:cs typeface="Consolas" panose="020B0609020204030204" pitchFamily="49" charset="0"/>
            </a:endParaRP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return 0;</a:t>
            </a:r>
            <a:endParaRPr lang="en-US" dirty="0">
              <a:latin typeface="Consolas" panose="020B0609020204030204" pitchFamily="49" charset="0"/>
              <a:cs typeface="Consolas" panose="020B0609020204030204" pitchFamily="49" charset="0"/>
            </a:endParaRPr>
          </a:p>
          <a:p>
            <a:pPr marL="800100" lvl="2" indent="0">
              <a:buNone/>
            </a:pPr>
            <a:r>
              <a:rPr lang="en-US" dirty="0">
                <a:latin typeface="Consolas" panose="020B0609020204030204" pitchFamily="49" charset="0"/>
              </a:rPr>
              <a:t>}</a:t>
            </a:r>
            <a:endParaRPr lang="en-CA" dirty="0"/>
          </a:p>
          <a:p>
            <a:pPr marL="800100" lvl="2" indent="0">
              <a:buNone/>
            </a:pPr>
            <a:endParaRPr lang="en-CA" dirty="0"/>
          </a:p>
          <a:p>
            <a:pPr marL="800100" lvl="2" indent="0">
              <a:buNone/>
            </a:pPr>
            <a:endParaRPr lang="en-CA" dirty="0" smtClean="0"/>
          </a:p>
        </p:txBody>
      </p:sp>
      <p:sp>
        <p:nvSpPr>
          <p:cNvPr id="6" name="Rectangle 5"/>
          <p:cNvSpPr/>
          <p:nvPr/>
        </p:nvSpPr>
        <p:spPr>
          <a:xfrm>
            <a:off x="4427984" y="5661248"/>
            <a:ext cx="1454244" cy="707886"/>
          </a:xfrm>
          <a:prstGeom prst="rect">
            <a:avLst/>
          </a:prstGeom>
        </p:spPr>
        <p:txBody>
          <a:bodyPr wrap="none">
            <a:spAutoFit/>
          </a:bodyPr>
          <a:lstStyle/>
          <a:p>
            <a:r>
              <a:rPr lang="en-US" sz="2000" dirty="0" smtClean="0">
                <a:solidFill>
                  <a:srgbClr val="0070C0"/>
                </a:solidFill>
                <a:latin typeface="Georgia" panose="02040502050405020303" pitchFamily="18" charset="0"/>
                <a:cs typeface="Consolas" panose="020B0609020204030204" pitchFamily="49" charset="0"/>
              </a:rPr>
              <a:t>Output:</a:t>
            </a:r>
          </a:p>
          <a:p>
            <a:r>
              <a:rPr lang="en-US" sz="2000" dirty="0">
                <a:solidFill>
                  <a:srgbClr val="0070C0"/>
                </a:solidFill>
                <a:latin typeface="Consolas" panose="020B0609020204030204" pitchFamily="49" charset="0"/>
              </a:rPr>
              <a:t> </a:t>
            </a:r>
            <a:r>
              <a:rPr lang="en-US" sz="2000" dirty="0" smtClean="0">
                <a:solidFill>
                  <a:srgbClr val="0070C0"/>
                </a:solidFill>
                <a:latin typeface="Consolas" panose="020B0609020204030204" pitchFamily="49" charset="0"/>
              </a:rPr>
              <a:t>  Bob!!!</a:t>
            </a:r>
            <a:endParaRPr lang="en-CA" sz="2000" dirty="0">
              <a:solidFill>
                <a:srgbClr val="0070C0"/>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43148302"/>
      </p:ext>
    </p:extLst>
  </p:cSld>
  <p:clrMapOvr>
    <a:masterClrMapping/>
  </p:clrMapOvr>
  <mc:AlternateContent xmlns:mc="http://schemas.openxmlformats.org/markup-compatibility/2006">
    <mc:Choice xmlns:p14="http://schemas.microsoft.com/office/powerpoint/2010/main" Requires="p14">
      <p:transition spd="slow" p14:dur="2000" advTm="95252"/>
    </mc:Choice>
    <mc:Fallback>
      <p:transition spd="slow" advTm="95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endParaRPr lang="en-CA" dirty="0"/>
          </a:p>
        </p:txBody>
      </p:sp>
      <p:sp>
        <p:nvSpPr>
          <p:cNvPr id="3" name="Content Placeholder 2"/>
          <p:cNvSpPr>
            <a:spLocks noGrp="1"/>
          </p:cNvSpPr>
          <p:nvPr>
            <p:ph idx="1"/>
          </p:nvPr>
        </p:nvSpPr>
        <p:spPr/>
        <p:txBody>
          <a:bodyPr/>
          <a:lstStyle/>
          <a:p>
            <a:r>
              <a:rPr lang="en-US" dirty="0" smtClean="0"/>
              <a:t>This would be weird, but it works:</a:t>
            </a:r>
          </a:p>
          <a:p>
            <a:pPr marL="800100" lvl="2" indent="0">
              <a:buNone/>
            </a:pPr>
            <a:r>
              <a:rPr lang="en-US" dirty="0" err="1">
                <a:latin typeface="Consolas" panose="020B0609020204030204" pitchFamily="49" charset="0"/>
                <a:cs typeface="Consolas" panose="020B0609020204030204" pitchFamily="49" charset="0"/>
              </a:rPr>
              <a:t>int</a:t>
            </a:r>
            <a:r>
              <a:rPr lang="en-US" dirty="0">
                <a:latin typeface="Consolas" panose="020B0609020204030204" pitchFamily="49" charset="0"/>
                <a:cs typeface="Consolas" panose="020B0609020204030204" pitchFamily="49" charset="0"/>
              </a:rPr>
              <a:t> main() {</a:t>
            </a:r>
          </a:p>
          <a:p>
            <a:pPr marL="800100" lvl="2" indent="0">
              <a:buNone/>
            </a:pP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std</a:t>
            </a:r>
            <a:r>
              <a:rPr lang="en-US" dirty="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endl</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cout</a:t>
            </a:r>
            <a:r>
              <a:rPr lang="en-US" dirty="0" smtClean="0">
                <a:latin typeface="Consolas" panose="020B0609020204030204" pitchFamily="49" charset="0"/>
                <a:cs typeface="Consolas" panose="020B0609020204030204" pitchFamily="49" charset="0"/>
              </a:rPr>
              <a:t> );</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endParaRPr lang="en-US" dirty="0">
              <a:latin typeface="Consolas" panose="020B0609020204030204" pitchFamily="49" charset="0"/>
              <a:cs typeface="Consolas" panose="020B0609020204030204" pitchFamily="49" charset="0"/>
            </a:endParaRPr>
          </a:p>
          <a:p>
            <a:pPr marL="800100" lvl="2" indent="0">
              <a:buNone/>
            </a:pPr>
            <a:r>
              <a:rPr lang="en-US" dirty="0">
                <a:latin typeface="Consolas" panose="020B0609020204030204" pitchFamily="49" charset="0"/>
                <a:cs typeface="Consolas" panose="020B0609020204030204" pitchFamily="49" charset="0"/>
              </a:rPr>
              <a:t>    return 0;</a:t>
            </a:r>
          </a:p>
          <a:p>
            <a:pPr marL="800100" lvl="2" indent="0">
              <a:buNone/>
            </a:pPr>
            <a:r>
              <a:rPr lang="en-US" dirty="0">
                <a:latin typeface="Consolas" panose="020B0609020204030204" pitchFamily="49" charset="0"/>
              </a:rPr>
              <a:t>}</a:t>
            </a:r>
            <a:endParaRPr lang="en-CA" dirty="0"/>
          </a:p>
          <a:p>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38153112"/>
      </p:ext>
    </p:extLst>
  </p:cSld>
  <p:clrMapOvr>
    <a:masterClrMapping/>
  </p:clrMapOvr>
  <mc:AlternateContent xmlns:mc="http://schemas.openxmlformats.org/markup-compatibility/2006">
    <mc:Choice xmlns:p14="http://schemas.microsoft.com/office/powerpoint/2010/main" Requires="p14">
      <p:transition spd="slow" p14:dur="2000" advTm="27882"/>
    </mc:Choice>
    <mc:Fallback>
      <p:transition spd="slow" advTm="27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Understand the </a:t>
            </a:r>
            <a:r>
              <a:rPr lang="en-CA" dirty="0" smtClean="0">
                <a:latin typeface="Consolas" panose="020B0609020204030204" pitchFamily="49" charset="0"/>
                <a:cs typeface="Consolas" panose="020B0609020204030204" pitchFamily="49" charset="0"/>
              </a:rPr>
              <a:t>namespace</a:t>
            </a:r>
            <a:r>
              <a:rPr lang="en-CA" dirty="0" smtClean="0"/>
              <a:t> keyword</a:t>
            </a:r>
            <a:endParaRPr lang="en-CA" dirty="0"/>
          </a:p>
          <a:p>
            <a:pPr lvl="1"/>
            <a:r>
              <a:rPr lang="en-US" dirty="0" smtClean="0"/>
              <a:t>Have an idea of how the </a:t>
            </a:r>
            <a:r>
              <a:rPr lang="en-US" dirty="0" err="1" smtClean="0">
                <a:latin typeface="Consolas" panose="020B0609020204030204" pitchFamily="49" charset="0"/>
              </a:rPr>
              <a:t>std</a:t>
            </a:r>
            <a:r>
              <a:rPr lang="en-US" dirty="0" smtClean="0"/>
              <a:t> namespace is implemented and the purpose of prefixing such functions with </a:t>
            </a:r>
            <a:r>
              <a:rPr lang="en-US" dirty="0" err="1" smtClean="0">
                <a:latin typeface="Consolas" panose="020B0609020204030204" pitchFamily="49" charset="0"/>
              </a:rPr>
              <a:t>std</a:t>
            </a:r>
            <a:r>
              <a:rPr lang="en-US" dirty="0" smtClean="0">
                <a:latin typeface="Consolas" panose="020B0609020204030204" pitchFamily="49" charset="0"/>
              </a:rPr>
              <a:t>::</a:t>
            </a:r>
            <a:endParaRPr lang="en-CA" dirty="0" smtClean="0">
              <a:latin typeface="Consolas" panose="020B0609020204030204" pitchFamily="49" charset="0"/>
            </a:endParaRPr>
          </a:p>
          <a:p>
            <a:pPr lvl="1"/>
            <a:r>
              <a:rPr lang="en-US" dirty="0" smtClean="0"/>
              <a:t>Know how to define your own namespace</a:t>
            </a:r>
            <a:endParaRPr lang="en-CA" dirty="0" smtClean="0"/>
          </a:p>
          <a:p>
            <a:pPr lvl="1"/>
            <a:r>
              <a:rPr lang="en-US" dirty="0" smtClean="0"/>
              <a:t>Have a better understanding of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cout</a:t>
            </a:r>
            <a:r>
              <a:rPr lang="en-US" dirty="0" smtClean="0"/>
              <a:t> and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endl</a:t>
            </a:r>
            <a:endParaRPr lang="en-CA" dirty="0" smtClean="0">
              <a:latin typeface="Consolas" panose="020B0609020204030204" pitchFamily="49" charset="0"/>
            </a:endParaRPr>
          </a:p>
          <a:p>
            <a:pPr lvl="1"/>
            <a:endParaRPr lang="en-CA" dirty="0" smtClean="0"/>
          </a:p>
          <a:p>
            <a:pPr lvl="1"/>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76397"/>
    </mc:Choice>
    <mc:Fallback>
      <p:transition spd="slow" advTm="76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No references?</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988"/>
    </mc:Choice>
    <mc:Fallback>
      <p:transition spd="slow" advTm="2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2841"/>
    </mc:Choice>
    <mc:Fallback>
      <p:transition spd="slow" advTm="2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418"/>
    </mc:Choice>
    <mc:Fallback>
      <p:transition spd="slow" advTm="3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Describe the </a:t>
            </a:r>
            <a:r>
              <a:rPr lang="en-CA" dirty="0" smtClean="0">
                <a:latin typeface="Consolas" panose="020B0609020204030204" pitchFamily="49" charset="0"/>
              </a:rPr>
              <a:t>namespace</a:t>
            </a:r>
            <a:r>
              <a:rPr lang="en-CA" dirty="0" smtClean="0"/>
              <a:t> keyword</a:t>
            </a:r>
            <a:endParaRPr lang="en-CA" dirty="0" smtClean="0"/>
          </a:p>
          <a:p>
            <a:pPr lvl="1"/>
            <a:r>
              <a:rPr lang="en-CA" dirty="0" smtClean="0"/>
              <a:t>Look at the </a:t>
            </a:r>
            <a:r>
              <a:rPr lang="en-US" dirty="0" err="1" smtClean="0">
                <a:latin typeface="Consolas" panose="020B0609020204030204" pitchFamily="49" charset="0"/>
              </a:rPr>
              <a:t>std</a:t>
            </a:r>
            <a:r>
              <a:rPr lang="en-CA" dirty="0" smtClean="0"/>
              <a:t> namespace</a:t>
            </a:r>
            <a:endParaRPr lang="en-CA" dirty="0" smtClean="0"/>
          </a:p>
          <a:p>
            <a:pPr lvl="1"/>
            <a:r>
              <a:rPr lang="en-CA" dirty="0" smtClean="0"/>
              <a:t>Discuss some of the reasons for using namespaces</a:t>
            </a:r>
            <a:endParaRPr lang="en-CA" dirty="0" smtClean="0"/>
          </a:p>
          <a:p>
            <a:pPr lvl="1"/>
            <a:r>
              <a:rPr lang="en-US" dirty="0" smtClean="0"/>
              <a:t>Describe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cout</a:t>
            </a:r>
            <a:r>
              <a:rPr lang="en-US" dirty="0" smtClean="0"/>
              <a:t> and its class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ostream</a:t>
            </a:r>
            <a:endParaRPr lang="en-CA" dirty="0" smtClean="0"/>
          </a:p>
          <a:p>
            <a:pPr lvl="1"/>
            <a:r>
              <a:rPr lang="en-CA" dirty="0" smtClean="0"/>
              <a:t>Look at how </a:t>
            </a:r>
            <a:r>
              <a:rPr lang="en-CA" dirty="0" err="1" smtClean="0">
                <a:latin typeface="Consolas" panose="020B0609020204030204" pitchFamily="49" charset="0"/>
              </a:rPr>
              <a:t>std</a:t>
            </a:r>
            <a:r>
              <a:rPr lang="en-CA" dirty="0" smtClean="0">
                <a:latin typeface="Consolas" panose="020B0609020204030204" pitchFamily="49" charset="0"/>
              </a:rPr>
              <a:t>::</a:t>
            </a:r>
            <a:r>
              <a:rPr lang="en-CA" dirty="0" err="1" smtClean="0">
                <a:latin typeface="Consolas" panose="020B0609020204030204" pitchFamily="49" charset="0"/>
              </a:rPr>
              <a:t>endl</a:t>
            </a:r>
            <a:r>
              <a:rPr lang="en-CA" dirty="0" smtClean="0"/>
              <a:t> is implemented</a:t>
            </a:r>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31271"/>
    </mc:Choice>
    <mc:Fallback>
      <p:transition spd="slow" advTm="3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Namespaces</a:t>
            </a:r>
            <a:endParaRPr lang="en-CA" dirty="0"/>
          </a:p>
        </p:txBody>
      </p:sp>
      <p:sp>
        <p:nvSpPr>
          <p:cNvPr id="3" name="Content Placeholder 2"/>
          <p:cNvSpPr>
            <a:spLocks noGrp="1"/>
          </p:cNvSpPr>
          <p:nvPr>
            <p:ph idx="1"/>
          </p:nvPr>
        </p:nvSpPr>
        <p:spPr/>
        <p:txBody>
          <a:bodyPr/>
          <a:lstStyle/>
          <a:p>
            <a:r>
              <a:rPr lang="en-US" dirty="0" smtClean="0"/>
              <a:t>Up to this point, we have the </a:t>
            </a:r>
            <a:r>
              <a:rPr lang="en-US" dirty="0" err="1" smtClean="0">
                <a:latin typeface="Consolas" panose="020B0609020204030204" pitchFamily="49" charset="0"/>
              </a:rPr>
              <a:t>std</a:t>
            </a:r>
            <a:r>
              <a:rPr lang="en-US" dirty="0"/>
              <a:t> </a:t>
            </a:r>
            <a:r>
              <a:rPr lang="en-US" dirty="0" smtClean="0"/>
              <a:t>namespace,</a:t>
            </a:r>
          </a:p>
          <a:p>
            <a:pPr lvl="1"/>
            <a:r>
              <a:rPr lang="en-US" dirty="0" smtClean="0"/>
              <a:t>We have seen it with:</a:t>
            </a:r>
          </a:p>
          <a:p>
            <a:pPr lvl="2"/>
            <a:r>
              <a:rPr lang="en-US" dirty="0" smtClean="0"/>
              <a:t>Types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size_t</a:t>
            </a:r>
            <a:endParaRPr lang="en-US" dirty="0" smtClean="0">
              <a:latin typeface="Consolas" panose="020B0609020204030204" pitchFamily="49" charset="0"/>
            </a:endParaRPr>
          </a:p>
          <a:p>
            <a:pPr lvl="2"/>
            <a:r>
              <a:rPr lang="en-US" dirty="0" smtClean="0"/>
              <a:t>Class names		</a:t>
            </a:r>
            <a:r>
              <a:rPr lang="en-US" dirty="0" err="1" smtClean="0">
                <a:latin typeface="Consolas" panose="020B0609020204030204" pitchFamily="49" charset="0"/>
              </a:rPr>
              <a:t>std</a:t>
            </a:r>
            <a:r>
              <a:rPr lang="en-US" dirty="0" smtClean="0">
                <a:latin typeface="Consolas" panose="020B0609020204030204" pitchFamily="49" charset="0"/>
              </a:rPr>
              <a:t>::string</a:t>
            </a:r>
          </a:p>
          <a:p>
            <a:pPr lvl="2"/>
            <a:r>
              <a:rPr lang="en-US" dirty="0" smtClean="0"/>
              <a:t>Function names	</a:t>
            </a:r>
            <a:r>
              <a:rPr lang="en-US" dirty="0" err="1" smtClean="0">
                <a:latin typeface="Consolas" panose="020B0609020204030204" pitchFamily="49" charset="0"/>
              </a:rPr>
              <a:t>std</a:t>
            </a:r>
            <a:r>
              <a:rPr lang="en-US" dirty="0" smtClean="0">
                <a:latin typeface="Consolas" panose="020B0609020204030204" pitchFamily="49" charset="0"/>
              </a:rPr>
              <a:t>::sin</a:t>
            </a:r>
          </a:p>
          <a:p>
            <a:pPr lvl="2"/>
            <a:r>
              <a:rPr lang="en-US" dirty="0" smtClean="0"/>
              <a:t>Objects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cout</a:t>
            </a:r>
            <a:endParaRPr lang="en-US" dirty="0" smtClean="0">
              <a:latin typeface="Consolas" panose="020B0609020204030204" pitchFamily="49" charset="0"/>
            </a:endParaRPr>
          </a:p>
          <a:p>
            <a:endParaRPr lang="en-US" dirty="0" smtClean="0"/>
          </a:p>
          <a:p>
            <a:r>
              <a:rPr lang="en-US" dirty="0" smtClean="0"/>
              <a:t>Now we will discuss namespaces and how they are defined</a:t>
            </a:r>
            <a:endParaRPr lang="en-US" sz="1200" dirty="0" smtClean="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07077804"/>
      </p:ext>
    </p:extLst>
  </p:cSld>
  <p:clrMapOvr>
    <a:masterClrMapping/>
  </p:clrMapOvr>
  <mc:AlternateContent xmlns:mc="http://schemas.openxmlformats.org/markup-compatibility/2006">
    <mc:Choice xmlns:p14="http://schemas.microsoft.com/office/powerpoint/2010/main" Requires="p14">
      <p:transition spd="slow" p14:dur="2000" advTm="41408"/>
    </mc:Choice>
    <mc:Fallback>
      <p:transition spd="slow" advTm="41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Namespaces</a:t>
            </a:r>
            <a:endParaRPr lang="en-CA" dirty="0"/>
          </a:p>
        </p:txBody>
      </p:sp>
      <p:sp>
        <p:nvSpPr>
          <p:cNvPr id="3" name="Content Placeholder 2"/>
          <p:cNvSpPr>
            <a:spLocks noGrp="1"/>
          </p:cNvSpPr>
          <p:nvPr>
            <p:ph idx="1"/>
          </p:nvPr>
        </p:nvSpPr>
        <p:spPr/>
        <p:txBody>
          <a:bodyPr/>
          <a:lstStyle/>
          <a:p>
            <a:r>
              <a:rPr lang="en-US" dirty="0" smtClean="0"/>
              <a:t>Suppose you want to author another sine function,</a:t>
            </a:r>
            <a:endParaRPr lang="en-CA" dirty="0"/>
          </a:p>
          <a:p>
            <a:pPr marL="0" indent="0">
              <a:buNone/>
            </a:pPr>
            <a:r>
              <a:rPr lang="en-US" dirty="0" smtClean="0"/>
              <a:t>	but you don’t want people calling it unless they really want to</a:t>
            </a:r>
          </a:p>
          <a:p>
            <a:pPr marL="400050" lvl="1" indent="0">
              <a:buNone/>
            </a:pPr>
            <a:r>
              <a:rPr lang="en-US" sz="1300" b="1" dirty="0" smtClean="0">
                <a:solidFill>
                  <a:srgbClr val="FF0000"/>
                </a:solidFill>
                <a:latin typeface="Consolas" panose="020B0609020204030204" pitchFamily="49" charset="0"/>
              </a:rPr>
              <a:t>namespace </a:t>
            </a:r>
            <a:r>
              <a:rPr lang="en-US" sz="1300" b="1" dirty="0" err="1" smtClean="0">
                <a:solidFill>
                  <a:srgbClr val="FF0000"/>
                </a:solidFill>
                <a:latin typeface="Consolas" panose="020B0609020204030204" pitchFamily="49" charset="0"/>
              </a:rPr>
              <a:t>ca_uwaterloo_dwharder</a:t>
            </a:r>
            <a:r>
              <a:rPr lang="en-US" sz="1300" b="1" dirty="0" smtClean="0">
                <a:solidFill>
                  <a:srgbClr val="FF0000"/>
                </a:solidFill>
                <a:latin typeface="Consolas" panose="020B0609020204030204" pitchFamily="49" charset="0"/>
              </a:rPr>
              <a:t> {</a:t>
            </a:r>
          </a:p>
          <a:p>
            <a:pPr marL="400050" lvl="1" indent="0">
              <a:buNone/>
            </a:pPr>
            <a:r>
              <a:rPr lang="en-US" sz="1300" dirty="0" smtClean="0">
                <a:latin typeface="Consolas" panose="020B0609020204030204" pitchFamily="49" charset="0"/>
              </a:rPr>
              <a:t>    double sin( double x );</a:t>
            </a:r>
          </a:p>
          <a:p>
            <a:pPr marL="400050" lvl="1" indent="0">
              <a:buNone/>
            </a:pPr>
            <a:endParaRPr lang="en-US" sz="1300" dirty="0" smtClean="0">
              <a:latin typeface="Consolas" panose="020B0609020204030204" pitchFamily="49" charset="0"/>
            </a:endParaRPr>
          </a:p>
          <a:p>
            <a:pPr marL="400050" lvl="1" indent="0">
              <a:buNone/>
            </a:pPr>
            <a:r>
              <a:rPr lang="en-US" sz="1300" dirty="0" smtClean="0">
                <a:latin typeface="Consolas" panose="020B0609020204030204" pitchFamily="49" charset="0"/>
              </a:rPr>
              <a:t>    double sin( double x ) {</a:t>
            </a:r>
          </a:p>
          <a:p>
            <a:pPr marL="400050" lvl="1" indent="0">
              <a:buNone/>
            </a:pPr>
            <a:r>
              <a:rPr lang="en-US" sz="1300" dirty="0" smtClean="0">
                <a:latin typeface="Consolas" panose="020B0609020204030204" pitchFamily="49" charset="0"/>
              </a:rPr>
              <a:t>        if ( x &lt; 0 ) {</a:t>
            </a:r>
          </a:p>
          <a:p>
            <a:pPr marL="400050" lvl="1" indent="0">
              <a:buNone/>
            </a:pPr>
            <a:r>
              <a:rPr lang="en-US" sz="1300" dirty="0" smtClean="0">
                <a:latin typeface="Consolas" panose="020B0609020204030204" pitchFamily="49" charset="0"/>
              </a:rPr>
              <a:t>            return -sin( -x );</a:t>
            </a:r>
          </a:p>
          <a:p>
            <a:pPr marL="400050" lvl="1" indent="0">
              <a:buNone/>
            </a:pPr>
            <a:r>
              <a:rPr lang="en-US" sz="1300" dirty="0" smtClean="0">
                <a:latin typeface="Consolas" panose="020B0609020204030204" pitchFamily="49" charset="0"/>
              </a:rPr>
              <a:t>        } else if ( x &lt;= M_PI_2 ) {</a:t>
            </a:r>
          </a:p>
          <a:p>
            <a:pPr marL="400050" lvl="1" indent="0">
              <a:buNone/>
            </a:pPr>
            <a:r>
              <a:rPr lang="en-US" sz="1300" dirty="0" smtClean="0">
                <a:latin typeface="Consolas" panose="020B0609020204030204" pitchFamily="49" charset="0"/>
              </a:rPr>
              <a:t>            return ((</a:t>
            </a:r>
          </a:p>
          <a:p>
            <a:pPr marL="400050" lvl="1" indent="0">
              <a:buNone/>
            </a:pPr>
            <a:r>
              <a:rPr lang="en-US" sz="1300" dirty="0" smtClean="0">
                <a:latin typeface="Consolas" panose="020B0609020204030204" pitchFamily="49" charset="0"/>
              </a:rPr>
              <a:t>                (1.0 - 4.0*M_1_PI)*M_1_PI*x + (3.0*M_1_PI - 1.0)</a:t>
            </a:r>
          </a:p>
          <a:p>
            <a:pPr marL="400050" lvl="1" indent="0">
              <a:buNone/>
            </a:pPr>
            <a:r>
              <a:rPr lang="en-US" sz="1300" dirty="0" smtClean="0">
                <a:latin typeface="Consolas" panose="020B0609020204030204" pitchFamily="49" charset="0"/>
              </a:rPr>
              <a:t>            )*4.0*M_1_PI*x + 1.0)*x;</a:t>
            </a:r>
          </a:p>
          <a:p>
            <a:pPr marL="400050" lvl="1" indent="0">
              <a:buNone/>
            </a:pPr>
            <a:r>
              <a:rPr lang="en-US" sz="1300" dirty="0" smtClean="0">
                <a:latin typeface="Consolas" panose="020B0609020204030204" pitchFamily="49" charset="0"/>
              </a:rPr>
              <a:t>        } else if ( x &lt;= M_PI ) {</a:t>
            </a:r>
          </a:p>
          <a:p>
            <a:pPr marL="400050" lvl="1" indent="0">
              <a:buNone/>
            </a:pPr>
            <a:r>
              <a:rPr lang="en-US" sz="1300" dirty="0" smtClean="0">
                <a:latin typeface="Consolas" panose="020B0609020204030204" pitchFamily="49" charset="0"/>
              </a:rPr>
              <a:t>            return sin( M_PI_2 - x );</a:t>
            </a:r>
          </a:p>
          <a:p>
            <a:pPr marL="400050" lvl="1" indent="0">
              <a:buNone/>
            </a:pPr>
            <a:r>
              <a:rPr lang="en-US" sz="1300" dirty="0" smtClean="0">
                <a:latin typeface="Consolas" panose="020B0609020204030204" pitchFamily="49" charset="0"/>
              </a:rPr>
              <a:t>        } else if ( x &lt;= 2.0*M_PI ) {</a:t>
            </a:r>
          </a:p>
          <a:p>
            <a:pPr marL="400050" lvl="1" indent="0">
              <a:buNone/>
            </a:pPr>
            <a:r>
              <a:rPr lang="en-US" sz="1300" dirty="0" smtClean="0">
                <a:latin typeface="Consolas" panose="020B0609020204030204" pitchFamily="49" charset="0"/>
              </a:rPr>
              <a:t>            return -sin( x – M_PI );</a:t>
            </a:r>
          </a:p>
          <a:p>
            <a:pPr marL="400050" lvl="1" indent="0">
              <a:buNone/>
            </a:pPr>
            <a:r>
              <a:rPr lang="en-US" sz="1300" dirty="0" smtClean="0">
                <a:latin typeface="Consolas" panose="020B0609020204030204" pitchFamily="49" charset="0"/>
              </a:rPr>
              <a:t>        } else {</a:t>
            </a:r>
          </a:p>
          <a:p>
            <a:pPr marL="400050" lvl="1" indent="0">
              <a:buNone/>
            </a:pPr>
            <a:r>
              <a:rPr lang="en-US" sz="1300" dirty="0">
                <a:latin typeface="Consolas" panose="020B0609020204030204" pitchFamily="49" charset="0"/>
              </a:rPr>
              <a:t> </a:t>
            </a:r>
            <a:r>
              <a:rPr lang="en-US" sz="1300" dirty="0" smtClean="0">
                <a:latin typeface="Consolas" panose="020B0609020204030204" pitchFamily="49" charset="0"/>
              </a:rPr>
              <a:t>           return sin( x - 2.0*M_PI );</a:t>
            </a:r>
          </a:p>
          <a:p>
            <a:pPr marL="400050" lvl="1" indent="0">
              <a:buNone/>
            </a:pPr>
            <a:r>
              <a:rPr lang="en-US" sz="1300" dirty="0" smtClean="0">
                <a:latin typeface="Consolas" panose="020B0609020204030204" pitchFamily="49" charset="0"/>
              </a:rPr>
              <a:t>        }</a:t>
            </a:r>
          </a:p>
          <a:p>
            <a:pPr marL="400050" lvl="1" indent="0">
              <a:buNone/>
            </a:pPr>
            <a:r>
              <a:rPr lang="en-US" sz="1300" dirty="0">
                <a:latin typeface="Consolas" panose="020B0609020204030204" pitchFamily="49" charset="0"/>
              </a:rPr>
              <a:t> </a:t>
            </a:r>
            <a:r>
              <a:rPr lang="en-US" sz="1300" dirty="0" smtClean="0">
                <a:latin typeface="Consolas" panose="020B0609020204030204" pitchFamily="49" charset="0"/>
              </a:rPr>
              <a:t>   }</a:t>
            </a:r>
          </a:p>
          <a:p>
            <a:pPr marL="400050" lvl="1" indent="0">
              <a:buNone/>
            </a:pPr>
            <a:r>
              <a:rPr lang="en-US" sz="1300" b="1" dirty="0" smtClean="0">
                <a:solidFill>
                  <a:srgbClr val="FF0000"/>
                </a:solidFill>
                <a:latin typeface="Consolas" panose="020B0609020204030204" pitchFamily="49" charset="0"/>
              </a:rPr>
              <a:t>}</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30731598"/>
      </p:ext>
    </p:extLst>
  </p:cSld>
  <p:clrMapOvr>
    <a:masterClrMapping/>
  </p:clrMapOvr>
  <mc:AlternateContent xmlns:mc="http://schemas.openxmlformats.org/markup-compatibility/2006">
    <mc:Choice xmlns:p14="http://schemas.microsoft.com/office/powerpoint/2010/main" Requires="p14">
      <p:transition spd="slow" p14:dur="2000" advTm="62321"/>
    </mc:Choice>
    <mc:Fallback>
      <p:transition spd="slow" advTm="62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8" end="1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Namespaces</a:t>
            </a:r>
            <a:endParaRPr lang="en-CA" dirty="0"/>
          </a:p>
        </p:txBody>
      </p:sp>
      <p:sp>
        <p:nvSpPr>
          <p:cNvPr id="3" name="Content Placeholder 2"/>
          <p:cNvSpPr>
            <a:spLocks noGrp="1"/>
          </p:cNvSpPr>
          <p:nvPr>
            <p:ph idx="1"/>
          </p:nvPr>
        </p:nvSpPr>
        <p:spPr/>
        <p:txBody>
          <a:bodyPr/>
          <a:lstStyle/>
          <a:p>
            <a:r>
              <a:rPr lang="en-US" dirty="0" smtClean="0"/>
              <a:t>Inside your program, you would call this program as follows:</a:t>
            </a:r>
          </a:p>
          <a:p>
            <a:pPr marL="800100" lvl="2" indent="0">
              <a:buNone/>
            </a:pPr>
            <a:endParaRPr lang="en-US" sz="1400" dirty="0" smtClean="0">
              <a:latin typeface="Consolas" panose="020B0609020204030204" pitchFamily="49" charset="0"/>
            </a:endParaRP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endParaRPr lang="en-US" sz="1400" dirty="0">
              <a:latin typeface="Consolas" panose="020B0609020204030204" pitchFamily="49" charset="0"/>
            </a:endParaRPr>
          </a:p>
          <a:p>
            <a:pPr marL="800100" lvl="2" indent="0">
              <a:buNone/>
            </a:pPr>
            <a:endParaRPr lang="en-US" sz="1400" dirty="0" smtClean="0">
              <a:latin typeface="Consolas" panose="020B0609020204030204" pitchFamily="49" charset="0"/>
            </a:endParaRP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double x{};</a:t>
            </a: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"Enter a number: ";</a:t>
            </a: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cin</a:t>
            </a:r>
            <a:r>
              <a:rPr lang="en-US" sz="1400" dirty="0" smtClean="0">
                <a:latin typeface="Consolas" panose="020B0609020204030204" pitchFamily="49" charset="0"/>
              </a:rPr>
              <a:t> &gt;&gt; x;</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"sin(" &lt;&lt; x &lt;&lt; ") = " &lt;&lt; </a:t>
            </a:r>
            <a:r>
              <a:rPr lang="en-US" sz="1400" dirty="0" err="1" smtClean="0">
                <a:latin typeface="Consolas" panose="020B0609020204030204" pitchFamily="49" charset="0"/>
              </a:rPr>
              <a:t>std</a:t>
            </a:r>
            <a:r>
              <a:rPr lang="en-US" sz="1400" dirty="0" smtClean="0">
                <a:latin typeface="Consolas" panose="020B0609020204030204" pitchFamily="49" charset="0"/>
              </a:rPr>
              <a:t>::sin( x )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a:t>
            </a:r>
            <a:r>
              <a:rPr lang="en-US" sz="1400" dirty="0">
                <a:latin typeface="Consolas" panose="020B0609020204030204" pitchFamily="49" charset="0"/>
              </a:rPr>
              <a:t>"sin(" &lt;&lt; x &lt;&lt; ") </a:t>
            </a:r>
            <a:r>
              <a:rPr lang="en-US" sz="1400" dirty="0" smtClean="0">
                <a:latin typeface="Consolas" panose="020B0609020204030204" pitchFamily="49" charset="0"/>
              </a:rPr>
              <a:t>is approximately "</a:t>
            </a:r>
          </a:p>
          <a:p>
            <a:pPr marL="800100" lvl="2" indent="0">
              <a:buNone/>
            </a:pPr>
            <a:r>
              <a:rPr lang="en-US" sz="1400" dirty="0" smtClean="0">
                <a:latin typeface="Consolas" panose="020B0609020204030204" pitchFamily="49" charset="0"/>
              </a:rPr>
              <a:t>              &lt;&lt; </a:t>
            </a:r>
            <a:r>
              <a:rPr lang="en-US" sz="1400" b="1" dirty="0" err="1" smtClean="0">
                <a:solidFill>
                  <a:srgbClr val="FF0000"/>
                </a:solidFill>
                <a:latin typeface="Consolas" panose="020B0609020204030204" pitchFamily="49" charset="0"/>
              </a:rPr>
              <a:t>ca_uwaterloo_dwharder</a:t>
            </a:r>
            <a:r>
              <a:rPr lang="en-US" sz="1400" b="1" dirty="0" smtClean="0">
                <a:solidFill>
                  <a:srgbClr val="FF0000"/>
                </a:solidFill>
                <a:latin typeface="Consolas" panose="020B0609020204030204" pitchFamily="49" charset="0"/>
              </a:rPr>
              <a:t>::</a:t>
            </a:r>
            <a:r>
              <a:rPr lang="en-US" sz="1400" b="1" dirty="0">
                <a:solidFill>
                  <a:srgbClr val="FF0000"/>
                </a:solidFill>
                <a:latin typeface="Consolas" panose="020B0609020204030204" pitchFamily="49" charset="0"/>
              </a:rPr>
              <a:t>sin( x ) </a:t>
            </a:r>
            <a:r>
              <a:rPr lang="en-US" sz="1400" dirty="0">
                <a:latin typeface="Consolas" panose="020B0609020204030204" pitchFamily="49" charset="0"/>
              </a:rPr>
              <a:t>&lt;&lt;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pPr marL="800100" lvl="2" indent="0">
              <a:buNone/>
            </a:pPr>
            <a:endParaRPr lang="en-US" sz="1400" dirty="0" smtClean="0">
              <a:latin typeface="Consolas" panose="020B0609020204030204" pitchFamily="49" charset="0"/>
            </a:endParaRPr>
          </a:p>
          <a:p>
            <a:pPr marL="800100" lvl="2" indent="0">
              <a:buNone/>
            </a:pPr>
            <a:r>
              <a:rPr lang="en-US" sz="1400" dirty="0" smtClean="0">
                <a:latin typeface="Consolas" panose="020B0609020204030204" pitchFamily="49" charset="0"/>
              </a:rPr>
              <a:t>    return 0;</a:t>
            </a:r>
          </a:p>
          <a:p>
            <a:pPr marL="800100" lvl="2" indent="0">
              <a:buNone/>
            </a:pPr>
            <a:r>
              <a:rPr lang="en-US" sz="1400" dirty="0">
                <a:latin typeface="Consolas" panose="020B0609020204030204" pitchFamily="49" charset="0"/>
              </a:rPr>
              <a:t>}</a:t>
            </a:r>
            <a:endParaRPr lang="en-US" sz="1400" dirty="0" smtClean="0">
              <a:latin typeface="Consolas" panose="020B0609020204030204" pitchFamily="49"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88455282"/>
      </p:ext>
    </p:extLst>
  </p:cSld>
  <p:clrMapOvr>
    <a:masterClrMapping/>
  </p:clrMapOvr>
  <mc:AlternateContent xmlns:mc="http://schemas.openxmlformats.org/markup-compatibility/2006">
    <mc:Choice xmlns:p14="http://schemas.microsoft.com/office/powerpoint/2010/main" Requires="p14">
      <p:transition spd="slow" p14:dur="2000" advTm="34999"/>
    </mc:Choice>
    <mc:Fallback>
      <p:transition spd="slow" advTm="34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Namespaces</a:t>
            </a:r>
            <a:endParaRPr lang="en-CA" dirty="0"/>
          </a:p>
        </p:txBody>
      </p:sp>
      <p:sp>
        <p:nvSpPr>
          <p:cNvPr id="3" name="Content Placeholder 2"/>
          <p:cNvSpPr>
            <a:spLocks noGrp="1"/>
          </p:cNvSpPr>
          <p:nvPr>
            <p:ph idx="1"/>
          </p:nvPr>
        </p:nvSpPr>
        <p:spPr/>
        <p:txBody>
          <a:bodyPr/>
          <a:lstStyle/>
          <a:p>
            <a:r>
              <a:rPr lang="en-US" dirty="0" smtClean="0"/>
              <a:t>More-or-less everything in the standard library is in the </a:t>
            </a:r>
            <a:r>
              <a:rPr lang="en-US" dirty="0" err="1" smtClean="0">
                <a:latin typeface="Consolas" panose="020B0609020204030204" pitchFamily="49" charset="0"/>
              </a:rPr>
              <a:t>std</a:t>
            </a:r>
            <a:r>
              <a:rPr lang="en-US" dirty="0" smtClean="0"/>
              <a:t> namespace</a:t>
            </a:r>
          </a:p>
          <a:p>
            <a:pPr lvl="1"/>
            <a:r>
              <a:rPr lang="en-US" dirty="0" smtClean="0"/>
              <a:t>For example,</a:t>
            </a:r>
          </a:p>
          <a:p>
            <a:pPr marL="457200" lvl="1" indent="0">
              <a:buNone/>
            </a:pPr>
            <a:r>
              <a:rPr lang="en-US" sz="1800" dirty="0">
                <a:latin typeface="Consolas" panose="020B0609020204030204" pitchFamily="49" charset="0"/>
              </a:rPr>
              <a:t>	</a:t>
            </a:r>
            <a:r>
              <a:rPr lang="en-US" sz="1800" dirty="0" smtClean="0">
                <a:latin typeface="Consolas" panose="020B0609020204030204" pitchFamily="49" charset="0"/>
              </a:rPr>
              <a:t>	</a:t>
            </a:r>
            <a:r>
              <a:rPr lang="en-US" sz="1800" dirty="0" err="1" smtClean="0">
                <a:latin typeface="Consolas" panose="020B0609020204030204" pitchFamily="49" charset="0"/>
              </a:rPr>
              <a:t>std</a:t>
            </a:r>
            <a:r>
              <a:rPr lang="en-US" sz="1800" dirty="0" smtClean="0">
                <a:latin typeface="Consolas" panose="020B0609020204030204" pitchFamily="49" charset="0"/>
              </a:rPr>
              <a:t>::</a:t>
            </a:r>
            <a:r>
              <a:rPr lang="en-US" sz="1800" dirty="0" err="1" smtClean="0">
                <a:latin typeface="Consolas" panose="020B0609020204030204" pitchFamily="49" charset="0"/>
              </a:rPr>
              <a:t>cout</a:t>
            </a:r>
            <a:endParaRPr lang="en-US" sz="1800" dirty="0" smtClean="0">
              <a:latin typeface="Consolas" panose="020B0609020204030204" pitchFamily="49" charset="0"/>
            </a:endParaRPr>
          </a:p>
          <a:p>
            <a:pPr marL="457200" lvl="1" indent="0">
              <a:buNone/>
            </a:pPr>
            <a:r>
              <a:rPr lang="en-US" sz="1800" dirty="0">
                <a:latin typeface="Consolas" panose="020B0609020204030204" pitchFamily="49" charset="0"/>
              </a:rPr>
              <a:t>	</a:t>
            </a:r>
            <a:r>
              <a:rPr lang="en-US" sz="1800" dirty="0" smtClean="0">
                <a:latin typeface="Consolas" panose="020B0609020204030204" pitchFamily="49" charset="0"/>
              </a:rPr>
              <a:t>	</a:t>
            </a:r>
            <a:r>
              <a:rPr lang="en-US" sz="1800" dirty="0" err="1" smtClean="0">
                <a:latin typeface="Consolas" panose="020B0609020204030204" pitchFamily="49" charset="0"/>
              </a:rPr>
              <a:t>std</a:t>
            </a:r>
            <a:r>
              <a:rPr lang="en-US" sz="1800" dirty="0" smtClean="0">
                <a:latin typeface="Consolas" panose="020B0609020204030204" pitchFamily="49" charset="0"/>
              </a:rPr>
              <a:t>::</a:t>
            </a:r>
            <a:r>
              <a:rPr lang="en-US" sz="1800" dirty="0" err="1" smtClean="0">
                <a:latin typeface="Consolas" panose="020B0609020204030204" pitchFamily="49" charset="0"/>
              </a:rPr>
              <a:t>endl</a:t>
            </a:r>
            <a:endParaRPr lang="en-US" sz="1800" dirty="0">
              <a:latin typeface="Consolas" panose="020B0609020204030204" pitchFamily="49" charset="0"/>
            </a:endParaRPr>
          </a:p>
          <a:p>
            <a:pPr marL="457200" lvl="1" indent="0">
              <a:buNone/>
            </a:pPr>
            <a:r>
              <a:rPr lang="en-US" sz="1800" dirty="0" smtClean="0">
                <a:latin typeface="Consolas" panose="020B0609020204030204" pitchFamily="49" charset="0"/>
              </a:rPr>
              <a:t>		</a:t>
            </a:r>
            <a:r>
              <a:rPr lang="en-US" sz="1800" dirty="0" err="1" smtClean="0">
                <a:latin typeface="Consolas" panose="020B0609020204030204" pitchFamily="49" charset="0"/>
              </a:rPr>
              <a:t>std</a:t>
            </a:r>
            <a:r>
              <a:rPr lang="en-US" sz="1800" dirty="0" smtClean="0">
                <a:latin typeface="Consolas" panose="020B0609020204030204" pitchFamily="49" charset="0"/>
              </a:rPr>
              <a:t>::string</a:t>
            </a:r>
          </a:p>
          <a:p>
            <a:pPr marL="457200" lvl="1" indent="0">
              <a:buNone/>
            </a:pPr>
            <a:r>
              <a:rPr lang="en-US" sz="1800" dirty="0">
                <a:latin typeface="Consolas" panose="020B0609020204030204" pitchFamily="49" charset="0"/>
              </a:rPr>
              <a:t>	</a:t>
            </a:r>
            <a:r>
              <a:rPr lang="en-US" sz="1800" dirty="0" smtClean="0">
                <a:latin typeface="Consolas" panose="020B0609020204030204" pitchFamily="49" charset="0"/>
              </a:rPr>
              <a:t>	</a:t>
            </a:r>
            <a:r>
              <a:rPr lang="en-US" sz="1800" dirty="0" err="1" smtClean="0">
                <a:latin typeface="Consolas" panose="020B0609020204030204" pitchFamily="49" charset="0"/>
              </a:rPr>
              <a:t>std</a:t>
            </a:r>
            <a:r>
              <a:rPr lang="en-US" sz="1800" dirty="0" smtClean="0">
                <a:latin typeface="Consolas" panose="020B0609020204030204" pitchFamily="49" charset="0"/>
              </a:rPr>
              <a:t>::</a:t>
            </a:r>
            <a:r>
              <a:rPr lang="en-US" sz="1800" dirty="0" err="1" smtClean="0">
                <a:latin typeface="Consolas" panose="020B0609020204030204" pitchFamily="49" charset="0"/>
              </a:rPr>
              <a:t>size_t</a:t>
            </a:r>
            <a:endParaRPr lang="en-US" sz="1800" dirty="0" smtClean="0">
              <a:latin typeface="Consolas" panose="020B0609020204030204" pitchFamily="49" charset="0"/>
            </a:endParaRPr>
          </a:p>
          <a:p>
            <a:pPr marL="457200" lvl="1" indent="0">
              <a:buNone/>
            </a:pPr>
            <a:r>
              <a:rPr lang="en-US" sz="1800" dirty="0" smtClean="0">
                <a:latin typeface="Consolas" panose="020B0609020204030204" pitchFamily="49" charset="0"/>
              </a:rPr>
              <a:t>		</a:t>
            </a:r>
            <a:r>
              <a:rPr lang="en-US" sz="1800" dirty="0" err="1" smtClean="0">
                <a:latin typeface="Consolas" panose="020B0609020204030204" pitchFamily="49" charset="0"/>
              </a:rPr>
              <a:t>std</a:t>
            </a:r>
            <a:r>
              <a:rPr lang="en-US" sz="1800" dirty="0" smtClean="0">
                <a:latin typeface="Consolas" panose="020B0609020204030204" pitchFamily="49" charset="0"/>
              </a:rPr>
              <a:t>::sin</a:t>
            </a:r>
          </a:p>
          <a:p>
            <a:pPr marL="457200" lvl="1" indent="0">
              <a:buNone/>
            </a:pPr>
            <a:r>
              <a:rPr lang="en-US" sz="1800" dirty="0">
                <a:latin typeface="Consolas" panose="020B0609020204030204" pitchFamily="49" charset="0"/>
              </a:rPr>
              <a:t>	</a:t>
            </a:r>
            <a:r>
              <a:rPr lang="en-US" sz="1800" dirty="0" smtClean="0">
                <a:latin typeface="Consolas" panose="020B0609020204030204" pitchFamily="49" charset="0"/>
              </a:rPr>
              <a:t>	</a:t>
            </a:r>
            <a:r>
              <a:rPr lang="en-US" sz="1800" dirty="0" err="1" smtClean="0">
                <a:latin typeface="Consolas" panose="020B0609020204030204" pitchFamily="49" charset="0"/>
              </a:rPr>
              <a:t>std</a:t>
            </a:r>
            <a:r>
              <a:rPr lang="en-US" sz="1800" dirty="0" smtClean="0">
                <a:latin typeface="Consolas" panose="020B0609020204030204" pitchFamily="49" charset="0"/>
              </a:rPr>
              <a:t>::cos</a:t>
            </a:r>
            <a:endParaRPr lang="en-US" sz="1800" dirty="0">
              <a:latin typeface="Consolas" panose="020B0609020204030204" pitchFamily="49" charset="0"/>
            </a:endParaRPr>
          </a:p>
          <a:p>
            <a:pPr marL="457200" lvl="1" indent="0">
              <a:buNone/>
            </a:pPr>
            <a:endParaRPr lang="en-US" sz="1800" dirty="0" smtClean="0">
              <a:latin typeface="Consolas" panose="020B0609020204030204" pitchFamily="49" charset="0"/>
            </a:endParaRPr>
          </a:p>
          <a:p>
            <a:pPr lvl="1"/>
            <a:r>
              <a:rPr lang="en-US" sz="1800" dirty="0" smtClean="0"/>
              <a:t>There are a few seldom exceptions when macros are brought over from the older C libraries:</a:t>
            </a:r>
            <a:endParaRPr lang="en-US" sz="1800" dirty="0"/>
          </a:p>
          <a:p>
            <a:pPr marL="457200" lvl="1" indent="0">
              <a:buNone/>
            </a:pPr>
            <a:r>
              <a:rPr lang="en-US" sz="1800" dirty="0">
                <a:latin typeface="Consolas" panose="020B0609020204030204" pitchFamily="49" charset="0"/>
              </a:rPr>
              <a:t>		</a:t>
            </a:r>
            <a:r>
              <a:rPr lang="en-US" sz="1800" dirty="0" smtClean="0">
                <a:latin typeface="Consolas" panose="020B0609020204030204" pitchFamily="49" charset="0"/>
              </a:rPr>
              <a:t>assert(…)</a:t>
            </a:r>
            <a:endParaRPr lang="en-US" sz="1800" dirty="0">
              <a:latin typeface="Consolas" panose="020B0609020204030204" pitchFamily="49" charset="0"/>
            </a:endParaRPr>
          </a:p>
          <a:p>
            <a:pPr marL="457200" lvl="1" indent="0">
              <a:buNone/>
            </a:pPr>
            <a:r>
              <a:rPr lang="en-US" sz="1800" dirty="0">
                <a:latin typeface="Consolas" panose="020B0609020204030204" pitchFamily="49" charset="0"/>
              </a:rPr>
              <a:t>		</a:t>
            </a:r>
            <a:r>
              <a:rPr lang="en-US" sz="1800" dirty="0" smtClean="0">
                <a:latin typeface="Consolas" panose="020B0609020204030204" pitchFamily="49" charset="0"/>
              </a:rPr>
              <a:t>M_PI</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63175581"/>
      </p:ext>
    </p:extLst>
  </p:cSld>
  <p:clrMapOvr>
    <a:masterClrMapping/>
  </p:clrMapOvr>
  <mc:AlternateContent xmlns:mc="http://schemas.openxmlformats.org/markup-compatibility/2006">
    <mc:Choice xmlns:p14="http://schemas.microsoft.com/office/powerpoint/2010/main" Requires="p14">
      <p:transition spd="slow" p14:dur="2000" advTm="30597"/>
    </mc:Choice>
    <mc:Fallback>
      <p:transition spd="slow" advTm="30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Namespaces</a:t>
            </a:r>
            <a:endParaRPr lang="en-CA" dirty="0"/>
          </a:p>
        </p:txBody>
      </p:sp>
      <p:sp>
        <p:nvSpPr>
          <p:cNvPr id="3" name="Content Placeholder 2"/>
          <p:cNvSpPr>
            <a:spLocks noGrp="1"/>
          </p:cNvSpPr>
          <p:nvPr>
            <p:ph idx="1"/>
          </p:nvPr>
        </p:nvSpPr>
        <p:spPr/>
        <p:txBody>
          <a:bodyPr/>
          <a:lstStyle/>
          <a:p>
            <a:r>
              <a:rPr lang="en-US" dirty="0" smtClean="0"/>
              <a:t>Currently, the standard library does not contain a secant function</a:t>
            </a:r>
          </a:p>
          <a:p>
            <a:pPr lvl="1"/>
            <a:r>
              <a:rPr lang="en-US" dirty="0" smtClean="0"/>
              <a:t>You could author one:</a:t>
            </a:r>
          </a:p>
          <a:p>
            <a:pPr marL="857250" lvl="2" indent="0">
              <a:buNone/>
            </a:pPr>
            <a:r>
              <a:rPr lang="en-US" sz="1700" dirty="0">
                <a:latin typeface="Consolas" panose="020B0609020204030204" pitchFamily="49" charset="0"/>
              </a:rPr>
              <a:t>	</a:t>
            </a:r>
            <a:r>
              <a:rPr lang="en-US" sz="1700" dirty="0" smtClean="0">
                <a:latin typeface="Consolas" panose="020B0609020204030204" pitchFamily="49" charset="0"/>
              </a:rPr>
              <a:t>double sec( double x ) {</a:t>
            </a:r>
          </a:p>
          <a:p>
            <a:pPr marL="857250" lvl="2" indent="0">
              <a:buNone/>
            </a:pPr>
            <a:r>
              <a:rPr lang="en-US" sz="1700" dirty="0">
                <a:latin typeface="Consolas" panose="020B0609020204030204" pitchFamily="49" charset="0"/>
              </a:rPr>
              <a:t> </a:t>
            </a:r>
            <a:r>
              <a:rPr lang="en-US" sz="1700" dirty="0" smtClean="0">
                <a:latin typeface="Consolas" panose="020B0609020204030204" pitchFamily="49" charset="0"/>
              </a:rPr>
              <a:t>   return 1.0/</a:t>
            </a:r>
            <a:r>
              <a:rPr lang="en-US" sz="1700" dirty="0" err="1" smtClean="0">
                <a:latin typeface="Consolas" panose="020B0609020204030204" pitchFamily="49" charset="0"/>
              </a:rPr>
              <a:t>std</a:t>
            </a:r>
            <a:r>
              <a:rPr lang="en-US" sz="1700" dirty="0" smtClean="0">
                <a:latin typeface="Consolas" panose="020B0609020204030204" pitchFamily="49" charset="0"/>
              </a:rPr>
              <a:t>::cos( x );</a:t>
            </a:r>
          </a:p>
          <a:p>
            <a:pPr marL="857250" lvl="2" indent="0">
              <a:buNone/>
            </a:pPr>
            <a:r>
              <a:rPr lang="en-US" sz="1700" dirty="0" smtClean="0">
                <a:latin typeface="Consolas" panose="020B0609020204030204" pitchFamily="49" charset="0"/>
              </a:rPr>
              <a:t>}</a:t>
            </a:r>
            <a:endParaRPr lang="en-US" sz="1700" dirty="0">
              <a:latin typeface="Consolas" panose="020B0609020204030204" pitchFamily="49" charset="0"/>
            </a:endParaRPr>
          </a:p>
          <a:p>
            <a:r>
              <a:rPr lang="en-US" dirty="0"/>
              <a:t>Currently, the standard library does not contain a secant </a:t>
            </a:r>
            <a:r>
              <a:rPr lang="en-US" dirty="0" smtClean="0"/>
              <a:t>function</a:t>
            </a:r>
          </a:p>
          <a:p>
            <a:pPr lvl="1"/>
            <a:r>
              <a:rPr lang="en-US" dirty="0" smtClean="0"/>
              <a:t>Suppose there was no </a:t>
            </a:r>
            <a:r>
              <a:rPr lang="en-US" dirty="0" err="1" smtClean="0">
                <a:latin typeface="Consolas" panose="020B0609020204030204" pitchFamily="49" charset="0"/>
              </a:rPr>
              <a:t>std</a:t>
            </a:r>
            <a:r>
              <a:rPr lang="en-US" dirty="0" smtClean="0"/>
              <a:t> namespace</a:t>
            </a:r>
          </a:p>
          <a:p>
            <a:pPr lvl="1"/>
            <a:r>
              <a:rPr lang="en-US" dirty="0" smtClean="0"/>
              <a:t>Suppose that in a future version of the standard library,</a:t>
            </a:r>
            <a:br>
              <a:rPr lang="en-US" dirty="0" smtClean="0"/>
            </a:br>
            <a:r>
              <a:rPr lang="en-US" dirty="0" smtClean="0"/>
              <a:t>	a </a:t>
            </a:r>
            <a:r>
              <a:rPr lang="en-US" dirty="0" smtClean="0">
                <a:latin typeface="Consolas" panose="020B0609020204030204" pitchFamily="49" charset="0"/>
              </a:rPr>
              <a:t>sec</a:t>
            </a:r>
            <a:r>
              <a:rPr lang="en-US" dirty="0" smtClean="0"/>
              <a:t> function is added to the </a:t>
            </a:r>
            <a:r>
              <a:rPr lang="en-US" dirty="0" err="1" smtClean="0">
                <a:latin typeface="Consolas" panose="020B0609020204030204" pitchFamily="49" charset="0"/>
              </a:rPr>
              <a:t>cmath</a:t>
            </a:r>
            <a:r>
              <a:rPr lang="en-US" dirty="0" smtClean="0"/>
              <a:t> library</a:t>
            </a:r>
            <a:endParaRPr lang="en-US" dirty="0"/>
          </a:p>
          <a:p>
            <a:pPr lvl="1"/>
            <a:r>
              <a:rPr lang="en-US" dirty="0" smtClean="0"/>
              <a:t>This would either:</a:t>
            </a:r>
          </a:p>
          <a:p>
            <a:pPr lvl="2"/>
            <a:r>
              <a:rPr lang="en-US" dirty="0" smtClean="0"/>
              <a:t>Break your code</a:t>
            </a:r>
          </a:p>
          <a:p>
            <a:pPr lvl="3"/>
            <a:r>
              <a:rPr lang="en-US" dirty="0" smtClean="0"/>
              <a:t>The compiler indicating there are two definitions of </a:t>
            </a:r>
            <a:r>
              <a:rPr lang="en-US" dirty="0" smtClean="0">
                <a:latin typeface="Consolas" panose="020B0609020204030204" pitchFamily="49" charset="0"/>
              </a:rPr>
              <a:t>sec</a:t>
            </a:r>
          </a:p>
          <a:p>
            <a:pPr lvl="2"/>
            <a:r>
              <a:rPr lang="en-US" dirty="0" smtClean="0"/>
              <a:t>It will carefully inspect both, and call the one you didn’t mean</a:t>
            </a:r>
            <a:endParaRPr lang="en-US" sz="1700" dirty="0" smtClean="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8187061"/>
      </p:ext>
    </p:extLst>
  </p:cSld>
  <p:clrMapOvr>
    <a:masterClrMapping/>
  </p:clrMapOvr>
  <mc:AlternateContent xmlns:mc="http://schemas.openxmlformats.org/markup-compatibility/2006">
    <mc:Choice xmlns:p14="http://schemas.microsoft.com/office/powerpoint/2010/main" Requires="p14">
      <p:transition spd="slow" p14:dur="2000" advTm="104475"/>
    </mc:Choice>
    <mc:Fallback>
      <p:transition spd="slow" advTm="104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Namespaces</a:t>
            </a:r>
            <a:endParaRPr lang="en-CA" dirty="0"/>
          </a:p>
        </p:txBody>
      </p:sp>
      <p:sp>
        <p:nvSpPr>
          <p:cNvPr id="3" name="Content Placeholder 2"/>
          <p:cNvSpPr>
            <a:spLocks noGrp="1"/>
          </p:cNvSpPr>
          <p:nvPr>
            <p:ph idx="1"/>
          </p:nvPr>
        </p:nvSpPr>
        <p:spPr/>
        <p:txBody>
          <a:bodyPr/>
          <a:lstStyle/>
          <a:p>
            <a:r>
              <a:rPr lang="en-US" dirty="0" smtClean="0"/>
              <a:t>Warning: nothing keeps you from adding additional global variables, functions and classes the </a:t>
            </a:r>
            <a:r>
              <a:rPr lang="en-US" dirty="0" err="1" smtClean="0">
                <a:latin typeface="Consolas" panose="020B0609020204030204" pitchFamily="49" charset="0"/>
              </a:rPr>
              <a:t>std</a:t>
            </a:r>
            <a:r>
              <a:rPr lang="en-US" dirty="0" smtClean="0"/>
              <a:t> namespace</a:t>
            </a:r>
          </a:p>
          <a:p>
            <a:pPr lvl="1"/>
            <a:r>
              <a:rPr lang="en-US" dirty="0" smtClean="0"/>
              <a:t>Nothing, except of course, in the words of John von Neumann, that you would be “in a state of sin”</a:t>
            </a:r>
          </a:p>
          <a:p>
            <a:pPr lvl="1"/>
            <a:r>
              <a:rPr lang="en-US" dirty="0" smtClean="0"/>
              <a:t>You’d probably not gain significant respect amongst your colleagues, either…</a:t>
            </a:r>
            <a:endParaRPr lang="en-US" sz="1800" dirty="0" smtClean="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37147790"/>
      </p:ext>
    </p:extLst>
  </p:cSld>
  <p:clrMapOvr>
    <a:masterClrMapping/>
  </p:clrMapOvr>
  <mc:AlternateContent xmlns:mc="http://schemas.openxmlformats.org/markup-compatibility/2006">
    <mc:Choice xmlns:p14="http://schemas.microsoft.com/office/powerpoint/2010/main" Requires="p14">
      <p:transition spd="slow" p14:dur="2000" advTm="48935"/>
    </mc:Choice>
    <mc:Fallback>
      <p:transition spd="slow" advTm="48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Namespaces</a:t>
            </a:r>
            <a:endParaRPr lang="en-CA" dirty="0"/>
          </a:p>
        </p:txBody>
      </p:sp>
      <p:sp>
        <p:nvSpPr>
          <p:cNvPr id="3" name="Content Placeholder 2"/>
          <p:cNvSpPr>
            <a:spLocks noGrp="1"/>
          </p:cNvSpPr>
          <p:nvPr>
            <p:ph idx="1"/>
          </p:nvPr>
        </p:nvSpPr>
        <p:spPr/>
        <p:txBody>
          <a:bodyPr/>
          <a:lstStyle/>
          <a:p>
            <a:r>
              <a:rPr lang="en-US" dirty="0" smtClean="0"/>
              <a:t>Namespaces ensure that changes in one namespace never effect anything in other namespaces</a:t>
            </a:r>
          </a:p>
          <a:p>
            <a:pPr lvl="1"/>
            <a:r>
              <a:rPr lang="en-US" dirty="0" smtClean="0"/>
              <a:t>For example, a company may have a global namespace</a:t>
            </a:r>
          </a:p>
          <a:p>
            <a:pPr marL="457200" lvl="1" indent="0">
              <a:buNone/>
            </a:pPr>
            <a:r>
              <a:rPr lang="en-US" sz="1500" dirty="0">
                <a:latin typeface="Consolas" panose="020B0609020204030204" pitchFamily="49" charset="0"/>
              </a:rPr>
              <a:t>	</a:t>
            </a:r>
            <a:r>
              <a:rPr lang="en-US" sz="1500" dirty="0" smtClean="0">
                <a:latin typeface="Consolas" panose="020B0609020204030204" pitchFamily="49" charset="0"/>
              </a:rPr>
              <a:t>	</a:t>
            </a:r>
            <a:r>
              <a:rPr lang="en-US" sz="1500" dirty="0">
                <a:latin typeface="Consolas" panose="020B0609020204030204" pitchFamily="49" charset="0"/>
              </a:rPr>
              <a:t>namespace </a:t>
            </a:r>
            <a:r>
              <a:rPr lang="en-US" sz="1500" dirty="0" err="1" smtClean="0">
                <a:latin typeface="Consolas" panose="020B0609020204030204" pitchFamily="49" charset="0"/>
              </a:rPr>
              <a:t>com_cyberdyne</a:t>
            </a:r>
            <a:r>
              <a:rPr lang="en-US" sz="1500" dirty="0" smtClean="0">
                <a:latin typeface="Consolas" panose="020B0609020204030204" pitchFamily="49" charset="0"/>
              </a:rPr>
              <a:t> </a:t>
            </a:r>
            <a:r>
              <a:rPr lang="en-US" sz="1500" dirty="0">
                <a:latin typeface="Consolas" panose="020B0609020204030204" pitchFamily="49" charset="0"/>
              </a:rPr>
              <a:t>{</a:t>
            </a:r>
            <a:endParaRPr lang="en-US" sz="1500" dirty="0" smtClean="0">
              <a:latin typeface="Consolas" panose="020B0609020204030204" pitchFamily="49" charset="0"/>
            </a:endParaRPr>
          </a:p>
          <a:p>
            <a:pPr marL="457200" lvl="1" indent="0">
              <a:buNone/>
            </a:pPr>
            <a:r>
              <a:rPr lang="en-US" sz="1500" dirty="0">
                <a:latin typeface="Consolas" panose="020B0609020204030204" pitchFamily="49" charset="0"/>
              </a:rPr>
              <a:t>	</a:t>
            </a:r>
            <a:r>
              <a:rPr lang="en-US" sz="1500" dirty="0" smtClean="0">
                <a:latin typeface="Consolas" panose="020B0609020204030204" pitchFamily="49" charset="0"/>
              </a:rPr>
              <a:t>	    // Company-wide classes and functions...</a:t>
            </a:r>
          </a:p>
          <a:p>
            <a:pPr marL="457200" lvl="1" indent="0">
              <a:buNone/>
            </a:pPr>
            <a:r>
              <a:rPr lang="en-US" sz="1500" dirty="0" smtClean="0">
                <a:latin typeface="Consolas" panose="020B0609020204030204" pitchFamily="49" charset="0"/>
              </a:rPr>
              <a:t>		}</a:t>
            </a:r>
            <a:endParaRPr lang="en-US" sz="1500" dirty="0">
              <a:latin typeface="Consolas" panose="020B0609020204030204" pitchFamily="49" charset="0"/>
            </a:endParaRPr>
          </a:p>
          <a:p>
            <a:pPr lvl="1"/>
            <a:r>
              <a:rPr lang="en-US" dirty="0" smtClean="0">
                <a:solidFill>
                  <a:prstClr val="black"/>
                </a:solidFill>
              </a:rPr>
              <a:t>A project within Cyberdyne could have a namespace within this namespace, or its own namespace</a:t>
            </a:r>
            <a:endParaRPr lang="en-US" dirty="0">
              <a:solidFill>
                <a:prstClr val="black"/>
              </a:solidFill>
            </a:endParaRPr>
          </a:p>
          <a:p>
            <a:pPr marL="457200" lvl="1" indent="0">
              <a:buNone/>
            </a:pPr>
            <a:r>
              <a:rPr lang="en-US" sz="1500" dirty="0">
                <a:latin typeface="Consolas" panose="020B0609020204030204" pitchFamily="49" charset="0"/>
              </a:rPr>
              <a:t>		namespace </a:t>
            </a:r>
            <a:r>
              <a:rPr lang="en-US" sz="1500" dirty="0" err="1">
                <a:latin typeface="Consolas" panose="020B0609020204030204" pitchFamily="49" charset="0"/>
              </a:rPr>
              <a:t>com_cyberdyne</a:t>
            </a:r>
            <a:r>
              <a:rPr lang="en-US" sz="1500" dirty="0">
                <a:latin typeface="Consolas" panose="020B0609020204030204" pitchFamily="49" charset="0"/>
              </a:rPr>
              <a:t> </a:t>
            </a:r>
            <a:r>
              <a:rPr lang="en-US" sz="1500" dirty="0" smtClean="0">
                <a:latin typeface="Consolas" panose="020B0609020204030204" pitchFamily="49" charset="0"/>
              </a:rPr>
              <a:t>{</a:t>
            </a:r>
          </a:p>
          <a:p>
            <a:pPr marL="457200" lvl="1" indent="0">
              <a:buNone/>
            </a:pPr>
            <a:r>
              <a:rPr lang="en-US" sz="1500" dirty="0">
                <a:latin typeface="Consolas" panose="020B0609020204030204" pitchFamily="49" charset="0"/>
              </a:rPr>
              <a:t>	</a:t>
            </a:r>
            <a:r>
              <a:rPr lang="en-US" sz="1500" dirty="0" smtClean="0">
                <a:latin typeface="Consolas" panose="020B0609020204030204" pitchFamily="49" charset="0"/>
              </a:rPr>
              <a:t>	    namespace </a:t>
            </a:r>
            <a:r>
              <a:rPr lang="en-US" sz="1500" dirty="0" err="1" smtClean="0">
                <a:latin typeface="Consolas" panose="020B0609020204030204" pitchFamily="49" charset="0"/>
              </a:rPr>
              <a:t>skynet</a:t>
            </a:r>
            <a:r>
              <a:rPr lang="en-US" sz="1500" dirty="0" smtClean="0">
                <a:latin typeface="Consolas" panose="020B0609020204030204" pitchFamily="49" charset="0"/>
              </a:rPr>
              <a:t> {</a:t>
            </a:r>
          </a:p>
          <a:p>
            <a:pPr marL="457200" lvl="1" indent="0">
              <a:buNone/>
            </a:pPr>
            <a:r>
              <a:rPr lang="en-US" sz="1500" dirty="0">
                <a:latin typeface="Consolas" panose="020B0609020204030204" pitchFamily="49" charset="0"/>
              </a:rPr>
              <a:t>	</a:t>
            </a:r>
            <a:r>
              <a:rPr lang="en-US" sz="1500" dirty="0" smtClean="0">
                <a:latin typeface="Consolas" panose="020B0609020204030204" pitchFamily="49" charset="0"/>
              </a:rPr>
              <a:t>	        // Skynet-specific classes and functions...</a:t>
            </a:r>
          </a:p>
          <a:p>
            <a:pPr marL="457200" lvl="1" indent="0">
              <a:buNone/>
            </a:pPr>
            <a:r>
              <a:rPr lang="en-US" sz="1500" dirty="0">
                <a:latin typeface="Consolas" panose="020B0609020204030204" pitchFamily="49" charset="0"/>
              </a:rPr>
              <a:t>	</a:t>
            </a:r>
            <a:r>
              <a:rPr lang="en-US" sz="1500" dirty="0" smtClean="0">
                <a:latin typeface="Consolas" panose="020B0609020204030204" pitchFamily="49" charset="0"/>
              </a:rPr>
              <a:t>	    }</a:t>
            </a: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 </a:t>
            </a:r>
            <a:r>
              <a:rPr lang="en-US" sz="1500" dirty="0" smtClean="0">
                <a:latin typeface="Consolas" panose="020B0609020204030204" pitchFamily="49" charset="0"/>
              </a:rPr>
              <a:t>Company-wide </a:t>
            </a:r>
            <a:r>
              <a:rPr lang="en-US" sz="1500" dirty="0">
                <a:latin typeface="Consolas" panose="020B0609020204030204" pitchFamily="49" charset="0"/>
              </a:rPr>
              <a:t>classes and functions...</a:t>
            </a:r>
          </a:p>
          <a:p>
            <a:pPr marL="457200" lvl="1" indent="0">
              <a:buNone/>
            </a:pPr>
            <a:r>
              <a:rPr lang="en-US" sz="1500" dirty="0">
                <a:latin typeface="Consolas" panose="020B0609020204030204" pitchFamily="49" charset="0"/>
              </a:rPr>
              <a:t>		</a:t>
            </a:r>
            <a:r>
              <a:rPr lang="en-US" sz="1500" dirty="0" smtClean="0">
                <a:latin typeface="Consolas" panose="020B0609020204030204" pitchFamily="49" charset="0"/>
              </a:rPr>
              <a:t>}</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namespace </a:t>
            </a:r>
            <a:r>
              <a:rPr lang="en-US" sz="1500" dirty="0" err="1" smtClean="0">
                <a:latin typeface="Consolas" panose="020B0609020204030204" pitchFamily="49" charset="0"/>
              </a:rPr>
              <a:t>com_cyberdyne_skynet</a:t>
            </a:r>
            <a:r>
              <a:rPr lang="en-US" sz="1500" dirty="0" smtClean="0">
                <a:latin typeface="Consolas" panose="020B0609020204030204" pitchFamily="49" charset="0"/>
              </a:rPr>
              <a:t> </a:t>
            </a:r>
            <a:r>
              <a:rPr lang="en-US" sz="1500" dirty="0">
                <a:latin typeface="Consolas" panose="020B0609020204030204" pitchFamily="49" charset="0"/>
              </a:rPr>
              <a:t>{</a:t>
            </a:r>
          </a:p>
          <a:p>
            <a:pPr marL="457200" lvl="1" indent="0">
              <a:buNone/>
            </a:pPr>
            <a:r>
              <a:rPr lang="en-US" sz="1500" dirty="0">
                <a:latin typeface="Consolas" panose="020B0609020204030204" pitchFamily="49" charset="0"/>
              </a:rPr>
              <a:t>		        // Skynet-specific classes and functions...</a:t>
            </a:r>
          </a:p>
          <a:p>
            <a:pPr marL="457200" lvl="1" indent="0">
              <a:buNone/>
            </a:pPr>
            <a:r>
              <a:rPr lang="en-US" sz="1500" dirty="0">
                <a:latin typeface="Consolas" panose="020B0609020204030204" pitchFamily="49" charset="0"/>
              </a:rPr>
              <a:t>		</a:t>
            </a:r>
            <a:r>
              <a:rPr lang="en-US" sz="1500" dirty="0" smtClean="0">
                <a:latin typeface="Consolas" panose="020B0609020204030204" pitchFamily="49" charset="0"/>
              </a:rPr>
              <a:t>}</a:t>
            </a:r>
            <a:endParaRPr lang="en-US" sz="1500" dirty="0">
              <a:latin typeface="Consolas" panose="020B0609020204030204" pitchFamily="49" charset="0"/>
            </a:endParaRPr>
          </a:p>
          <a:p>
            <a:pPr marL="457200" lvl="1" indent="0">
              <a:buNone/>
            </a:pPr>
            <a:endParaRPr lang="en-US" sz="1800" dirty="0" smtClean="0">
              <a:latin typeface="Consolas" panose="020B0609020204030204" pitchFamily="49" charset="0"/>
            </a:endParaRPr>
          </a:p>
        </p:txBody>
      </p:sp>
      <p:sp>
        <p:nvSpPr>
          <p:cNvPr id="4" name="TextBox 3"/>
          <p:cNvSpPr txBox="1"/>
          <p:nvPr/>
        </p:nvSpPr>
        <p:spPr>
          <a:xfrm>
            <a:off x="6012160" y="3140968"/>
            <a:ext cx="2590774" cy="369332"/>
          </a:xfrm>
          <a:prstGeom prst="rect">
            <a:avLst/>
          </a:prstGeom>
          <a:noFill/>
        </p:spPr>
        <p:txBody>
          <a:bodyPr wrap="none" rtlCol="0">
            <a:spAutoFit/>
          </a:bodyPr>
          <a:lstStyle/>
          <a:p>
            <a:r>
              <a:rPr lang="en-US" dirty="0" err="1" smtClean="0">
                <a:solidFill>
                  <a:srgbClr val="0070C0"/>
                </a:solidFill>
                <a:latin typeface="Consolas" panose="020B0609020204030204" pitchFamily="49" charset="0"/>
              </a:rPr>
              <a:t>com_cyberdyne</a:t>
            </a:r>
            <a:r>
              <a:rPr lang="en-US" dirty="0" smtClean="0">
                <a:solidFill>
                  <a:srgbClr val="0070C0"/>
                </a:solidFill>
                <a:latin typeface="Consolas" panose="020B0609020204030204" pitchFamily="49" charset="0"/>
              </a:rPr>
              <a:t>::f(…)</a:t>
            </a:r>
            <a:endParaRPr lang="en-CA" dirty="0">
              <a:solidFill>
                <a:srgbClr val="0070C0"/>
              </a:solidFill>
            </a:endParaRPr>
          </a:p>
        </p:txBody>
      </p:sp>
      <p:sp>
        <p:nvSpPr>
          <p:cNvPr id="5" name="TextBox 4"/>
          <p:cNvSpPr txBox="1"/>
          <p:nvPr/>
        </p:nvSpPr>
        <p:spPr>
          <a:xfrm>
            <a:off x="5076056" y="5517232"/>
            <a:ext cx="3603872" cy="369332"/>
          </a:xfrm>
          <a:prstGeom prst="rect">
            <a:avLst/>
          </a:prstGeom>
          <a:noFill/>
        </p:spPr>
        <p:txBody>
          <a:bodyPr wrap="none" rtlCol="0">
            <a:spAutoFit/>
          </a:bodyPr>
          <a:lstStyle/>
          <a:p>
            <a:r>
              <a:rPr lang="en-US" dirty="0" err="1" smtClean="0">
                <a:solidFill>
                  <a:srgbClr val="0070C0"/>
                </a:solidFill>
                <a:latin typeface="Consolas" panose="020B0609020204030204" pitchFamily="49" charset="0"/>
              </a:rPr>
              <a:t>com_cyberdyne</a:t>
            </a:r>
            <a:r>
              <a:rPr lang="en-US" dirty="0" smtClean="0">
                <a:solidFill>
                  <a:srgbClr val="0070C0"/>
                </a:solidFill>
                <a:latin typeface="Consolas" panose="020B0609020204030204" pitchFamily="49" charset="0"/>
              </a:rPr>
              <a:t>::</a:t>
            </a:r>
            <a:r>
              <a:rPr lang="en-US" dirty="0" err="1" smtClean="0">
                <a:solidFill>
                  <a:srgbClr val="0070C0"/>
                </a:solidFill>
                <a:latin typeface="Consolas" panose="020B0609020204030204" pitchFamily="49" charset="0"/>
              </a:rPr>
              <a:t>skynet</a:t>
            </a:r>
            <a:r>
              <a:rPr lang="en-US" dirty="0" smtClean="0">
                <a:solidFill>
                  <a:srgbClr val="0070C0"/>
                </a:solidFill>
                <a:latin typeface="Consolas" panose="020B0609020204030204" pitchFamily="49" charset="0"/>
              </a:rPr>
              <a:t>::f(…)</a:t>
            </a:r>
            <a:endParaRPr lang="en-CA" dirty="0">
              <a:solidFill>
                <a:srgbClr val="0070C0"/>
              </a:solidFill>
            </a:endParaRPr>
          </a:p>
        </p:txBody>
      </p:sp>
      <p:sp>
        <p:nvSpPr>
          <p:cNvPr id="6" name="TextBox 5"/>
          <p:cNvSpPr txBox="1"/>
          <p:nvPr/>
        </p:nvSpPr>
        <p:spPr>
          <a:xfrm>
            <a:off x="4355976" y="6506427"/>
            <a:ext cx="3603872" cy="369332"/>
          </a:xfrm>
          <a:prstGeom prst="rect">
            <a:avLst/>
          </a:prstGeom>
          <a:noFill/>
        </p:spPr>
        <p:txBody>
          <a:bodyPr wrap="none" rtlCol="0">
            <a:spAutoFit/>
          </a:bodyPr>
          <a:lstStyle/>
          <a:p>
            <a:r>
              <a:rPr lang="en-US" dirty="0" err="1" smtClean="0">
                <a:solidFill>
                  <a:srgbClr val="0070C0"/>
                </a:solidFill>
                <a:latin typeface="Consolas" panose="020B0609020204030204" pitchFamily="49" charset="0"/>
              </a:rPr>
              <a:t>com_cyberdyne_skynet</a:t>
            </a:r>
            <a:r>
              <a:rPr lang="en-US" dirty="0" smtClean="0">
                <a:solidFill>
                  <a:srgbClr val="0070C0"/>
                </a:solidFill>
                <a:latin typeface="Consolas" panose="020B0609020204030204" pitchFamily="49" charset="0"/>
              </a:rPr>
              <a:t>::f(…)</a:t>
            </a:r>
            <a:endParaRPr lang="en-CA" dirty="0">
              <a:solidFill>
                <a:srgbClr val="0070C0"/>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24985135"/>
      </p:ext>
    </p:extLst>
  </p:cSld>
  <p:clrMapOvr>
    <a:masterClrMapping/>
  </p:clrMapOvr>
  <mc:AlternateContent xmlns:mc="http://schemas.openxmlformats.org/markup-compatibility/2006">
    <mc:Choice xmlns:p14="http://schemas.microsoft.com/office/powerpoint/2010/main" Requires="p14">
      <p:transition spd="slow" p14:dur="2000" advTm="168030"/>
    </mc:Choice>
    <mc:Fallback>
      <p:transition spd="slow" advTm="168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8"/>
                </p:tgtEl>
              </p:cMediaNode>
            </p:audio>
          </p:childTnLst>
        </p:cTn>
      </p:par>
    </p:tnLst>
    <p:bldLst>
      <p:bldP spid="4" grpId="0"/>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2|16.2"/>
</p:tagLst>
</file>

<file path=ppt/tags/tag2.xml><?xml version="1.0" encoding="utf-8"?>
<p:tagLst xmlns:a="http://schemas.openxmlformats.org/drawingml/2006/main" xmlns:r="http://schemas.openxmlformats.org/officeDocument/2006/relationships" xmlns:p="http://schemas.openxmlformats.org/presentationml/2006/main">
  <p:tag name="TIMING" val="|8.7|31.4"/>
</p:tagLst>
</file>

<file path=ppt/tags/tag3.xml><?xml version="1.0" encoding="utf-8"?>
<p:tagLst xmlns:a="http://schemas.openxmlformats.org/drawingml/2006/main" xmlns:r="http://schemas.openxmlformats.org/officeDocument/2006/relationships" xmlns:p="http://schemas.openxmlformats.org/presentationml/2006/main">
  <p:tag name="TIMING" val="|11.5"/>
</p:tagLst>
</file>

<file path=ppt/tags/tag4.xml><?xml version="1.0" encoding="utf-8"?>
<p:tagLst xmlns:a="http://schemas.openxmlformats.org/drawingml/2006/main" xmlns:r="http://schemas.openxmlformats.org/officeDocument/2006/relationships" xmlns:p="http://schemas.openxmlformats.org/presentationml/2006/main">
  <p:tag name="TIMING" val="|23.5|5.8|3.5|7.1|3.5|8.3"/>
</p:tagLst>
</file>

<file path=ppt/tags/tag5.xml><?xml version="1.0" encoding="utf-8"?>
<p:tagLst xmlns:a="http://schemas.openxmlformats.org/drawingml/2006/main" xmlns:r="http://schemas.openxmlformats.org/officeDocument/2006/relationships" xmlns:p="http://schemas.openxmlformats.org/presentationml/2006/main">
  <p:tag name="TIMING" val="|19.3|8.5"/>
</p:tagLst>
</file>

<file path=ppt/tags/tag6.xml><?xml version="1.0" encoding="utf-8"?>
<p:tagLst xmlns:a="http://schemas.openxmlformats.org/drawingml/2006/main" xmlns:r="http://schemas.openxmlformats.org/officeDocument/2006/relationships" xmlns:p="http://schemas.openxmlformats.org/presentationml/2006/main">
  <p:tag name="TIMING" val="|15.8|18.1|14|31.9|23.2|17.3"/>
</p:tagLst>
</file>

<file path=ppt/tags/tag7.xml><?xml version="1.0" encoding="utf-8"?>
<p:tagLst xmlns:a="http://schemas.openxmlformats.org/drawingml/2006/main" xmlns:r="http://schemas.openxmlformats.org/officeDocument/2006/relationships" xmlns:p="http://schemas.openxmlformats.org/presentationml/2006/main">
  <p:tag name="TIMING" val="|18|12.9"/>
</p:tagLst>
</file>

<file path=ppt/tags/tag8.xml><?xml version="1.0" encoding="utf-8"?>
<p:tagLst xmlns:a="http://schemas.openxmlformats.org/drawingml/2006/main" xmlns:r="http://schemas.openxmlformats.org/officeDocument/2006/relationships" xmlns:p="http://schemas.openxmlformats.org/presentationml/2006/main">
  <p:tag name="TIMING" val="|11.2|12.9|13.3"/>
</p:tagLst>
</file>

<file path=ppt/tags/tag9.xml><?xml version="1.0" encoding="utf-8"?>
<p:tagLst xmlns:a="http://schemas.openxmlformats.org/drawingml/2006/main" xmlns:r="http://schemas.openxmlformats.org/officeDocument/2006/relationships" xmlns:p="http://schemas.openxmlformats.org/presentationml/2006/main">
  <p:tag name="TIMING" val="|31.6|16.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81808</TotalTime>
  <Words>775</Words>
  <Application>Microsoft Office PowerPoint</Application>
  <PresentationFormat>On-screen Show (4:3)</PresentationFormat>
  <Paragraphs>175</Paragraphs>
  <Slides>17</Slides>
  <Notes>0</Notes>
  <HiddenSlides>0</HiddenSlides>
  <MMClips>17</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Custom Design</vt:lpstr>
      <vt:lpstr>Namespaces and std::cout and std::ostream</vt:lpstr>
      <vt:lpstr>Outline</vt:lpstr>
      <vt:lpstr>Namespaces</vt:lpstr>
      <vt:lpstr>Namespaces</vt:lpstr>
      <vt:lpstr>Namespaces</vt:lpstr>
      <vt:lpstr>Namespaces</vt:lpstr>
      <vt:lpstr>Namespaces</vt:lpstr>
      <vt:lpstr>Namespaces</vt:lpstr>
      <vt:lpstr>Namespaces</vt:lpstr>
      <vt:lpstr>cout and clog</vt:lpstr>
      <vt:lpstr>std::endl</vt:lpstr>
      <vt:lpstr>std::endl</vt:lpstr>
      <vt:lpstr>std::endl</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1353</cp:revision>
  <dcterms:created xsi:type="dcterms:W3CDTF">2009-09-11T23:00:44Z</dcterms:created>
  <dcterms:modified xsi:type="dcterms:W3CDTF">2020-09-21T19:15:59Z</dcterms:modified>
</cp:coreProperties>
</file>